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思源黑体 Medium" charset="1" panose="020B0600000000000000"/>
      <p:regular r:id="rId44"/>
    </p:embeddedFont>
    <p:embeddedFont>
      <p:font typeface="思源黑体 Heavy" charset="1" panose="020B0A00000000000000"/>
      <p:regular r:id="rId45"/>
    </p:embeddedFont>
    <p:embeddedFont>
      <p:font typeface="Aharoni CLM Bold" charset="1" panose="02000803000000000000"/>
      <p:regular r:id="rId46"/>
    </p:embeddedFont>
    <p:embeddedFont>
      <p:font typeface="思源黑体 Bold" charset="1" panose="020B0800000000000000"/>
      <p:regular r:id="rId47"/>
    </p:embeddedFont>
    <p:embeddedFont>
      <p:font typeface="思源黑体" charset="1" panose="020B0500000000000000"/>
      <p:regular r:id="rId48"/>
    </p:embeddedFont>
    <p:embeddedFont>
      <p:font typeface="Aharoni CLM" charset="1" panose="02000503000000000000"/>
      <p:regular r:id="rId49"/>
    </p:embeddedFont>
    <p:embeddedFont>
      <p:font typeface="Arimo" charset="1" panose="020B0604020202020204"/>
      <p:regular r:id="rId50"/>
    </p:embeddedFont>
    <p:embeddedFont>
      <p:font typeface="Aharoni CLM Italics" charset="1" panose="02000503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0.png" Type="http://schemas.openxmlformats.org/officeDocument/2006/relationships/image"/><Relationship Id="rId4"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8.png" Type="http://schemas.openxmlformats.org/officeDocument/2006/relationships/image"/><Relationship Id="rId4"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5.png" Type="http://schemas.openxmlformats.org/officeDocument/2006/relationships/image"/><Relationship Id="rId4" Target="../media/image46.jpe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7.png" Type="http://schemas.openxmlformats.org/officeDocument/2006/relationships/image"/><Relationship Id="rId4"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38.png" Type="http://schemas.openxmlformats.org/officeDocument/2006/relationships/image"/><Relationship Id="rId6"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4.jpeg" Type="http://schemas.openxmlformats.org/officeDocument/2006/relationships/image"/><Relationship Id="rId4"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 Id="rId7" Target="../media/image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5.jpeg" Type="http://schemas.openxmlformats.org/officeDocument/2006/relationships/image"/><Relationship Id="rId4" Target="../media/image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6.png" Type="http://schemas.openxmlformats.org/officeDocument/2006/relationships/image"/><Relationship Id="rId4" Target="../media/image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7.pn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 Id="rId6" Target="../media/image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jpe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jpe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media/image4.jpe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4.jpeg" Type="http://schemas.openxmlformats.org/officeDocument/2006/relationships/image"/><Relationship Id="rId9"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4.jpeg" Type="http://schemas.openxmlformats.org/officeDocument/2006/relationships/image"/><Relationship Id="rId7"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2F5"/>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309626"/>
            <a:chOff x="0" y="0"/>
            <a:chExt cx="4816593" cy="871671"/>
          </a:xfrm>
        </p:grpSpPr>
        <p:sp>
          <p:nvSpPr>
            <p:cNvPr name="Freeform 3" id="3"/>
            <p:cNvSpPr/>
            <p:nvPr/>
          </p:nvSpPr>
          <p:spPr>
            <a:xfrm flipH="false" flipV="false" rot="0">
              <a:off x="0" y="0"/>
              <a:ext cx="4816592" cy="871671"/>
            </a:xfrm>
            <a:custGeom>
              <a:avLst/>
              <a:gdLst/>
              <a:ahLst/>
              <a:cxnLst/>
              <a:rect r="r" b="b" t="t" l="l"/>
              <a:pathLst>
                <a:path h="871671" w="4816592">
                  <a:moveTo>
                    <a:pt x="0" y="0"/>
                  </a:moveTo>
                  <a:lnTo>
                    <a:pt x="4816592" y="0"/>
                  </a:lnTo>
                  <a:lnTo>
                    <a:pt x="4816592" y="871671"/>
                  </a:lnTo>
                  <a:lnTo>
                    <a:pt x="0" y="871671"/>
                  </a:lnTo>
                  <a:close/>
                </a:path>
              </a:pathLst>
            </a:custGeom>
            <a:solidFill>
              <a:srgbClr val="304370"/>
            </a:solidFill>
          </p:spPr>
        </p:sp>
        <p:sp>
          <p:nvSpPr>
            <p:cNvPr name="TextBox 4" id="4"/>
            <p:cNvSpPr txBox="true"/>
            <p:nvPr/>
          </p:nvSpPr>
          <p:spPr>
            <a:xfrm>
              <a:off x="0" y="-47625"/>
              <a:ext cx="4816593" cy="91929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958963" y="7495665"/>
            <a:ext cx="10370075" cy="652910"/>
            <a:chOff x="0" y="0"/>
            <a:chExt cx="13826766" cy="870547"/>
          </a:xfrm>
        </p:grpSpPr>
        <p:grpSp>
          <p:nvGrpSpPr>
            <p:cNvPr name="Group 6" id="6"/>
            <p:cNvGrpSpPr/>
            <p:nvPr/>
          </p:nvGrpSpPr>
          <p:grpSpPr>
            <a:xfrm rot="0">
              <a:off x="0" y="0"/>
              <a:ext cx="870547" cy="87054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9696" y="245314"/>
              <a:ext cx="551156" cy="408367"/>
            </a:xfrm>
            <a:custGeom>
              <a:avLst/>
              <a:gdLst/>
              <a:ahLst/>
              <a:cxnLst/>
              <a:rect r="r" b="b" t="t" l="l"/>
              <a:pathLst>
                <a:path h="408367" w="551156">
                  <a:moveTo>
                    <a:pt x="0" y="0"/>
                  </a:moveTo>
                  <a:lnTo>
                    <a:pt x="551156" y="0"/>
                  </a:lnTo>
                  <a:lnTo>
                    <a:pt x="551156" y="408368"/>
                  </a:lnTo>
                  <a:lnTo>
                    <a:pt x="0" y="408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115933" y="138601"/>
              <a:ext cx="12710833" cy="582464"/>
            </a:xfrm>
            <a:prstGeom prst="rect">
              <a:avLst/>
            </a:prstGeom>
          </p:spPr>
          <p:txBody>
            <a:bodyPr anchor="t" rtlCol="false" tIns="0" lIns="0" bIns="0" rIns="0">
              <a:spAutoFit/>
            </a:bodyPr>
            <a:lstStyle/>
            <a:p>
              <a:pPr algn="l">
                <a:lnSpc>
                  <a:spcPts val="3763"/>
                </a:lnSpc>
                <a:spcBef>
                  <a:spcPct val="0"/>
                </a:spcBef>
              </a:pPr>
              <a:r>
                <a:rPr lang="en-US" sz="2688" spc="403">
                  <a:solidFill>
                    <a:srgbClr val="304370"/>
                  </a:solidFill>
                  <a:latin typeface="思源黑体 Medium"/>
                </a:rPr>
                <a:t>Wennan Wang, Jingrong Guan, Lecong Ding</a:t>
              </a:r>
            </a:p>
          </p:txBody>
        </p:sp>
      </p:grpSp>
      <p:sp>
        <p:nvSpPr>
          <p:cNvPr name="TextBox 11" id="11"/>
          <p:cNvSpPr txBox="true"/>
          <p:nvPr/>
        </p:nvSpPr>
        <p:spPr>
          <a:xfrm rot="0">
            <a:off x="8128098" y="8714684"/>
            <a:ext cx="2031804" cy="405765"/>
          </a:xfrm>
          <a:prstGeom prst="rect">
            <a:avLst/>
          </a:prstGeom>
        </p:spPr>
        <p:txBody>
          <a:bodyPr anchor="t" rtlCol="false" tIns="0" lIns="0" bIns="0" rIns="0">
            <a:spAutoFit/>
          </a:bodyPr>
          <a:lstStyle/>
          <a:p>
            <a:pPr algn="l">
              <a:lnSpc>
                <a:spcPts val="3359"/>
              </a:lnSpc>
              <a:spcBef>
                <a:spcPct val="0"/>
              </a:spcBef>
            </a:pPr>
            <a:r>
              <a:rPr lang="en-US" sz="2399" spc="359">
                <a:solidFill>
                  <a:srgbClr val="304370"/>
                </a:solidFill>
                <a:latin typeface="思源黑体 Medium"/>
              </a:rPr>
              <a:t>May, 2024</a:t>
            </a:r>
          </a:p>
        </p:txBody>
      </p:sp>
      <p:sp>
        <p:nvSpPr>
          <p:cNvPr name="TextBox 12" id="12"/>
          <p:cNvSpPr txBox="true"/>
          <p:nvPr/>
        </p:nvSpPr>
        <p:spPr>
          <a:xfrm rot="0">
            <a:off x="1262067" y="5047502"/>
            <a:ext cx="15763866" cy="1463888"/>
          </a:xfrm>
          <a:prstGeom prst="rect">
            <a:avLst/>
          </a:prstGeom>
        </p:spPr>
        <p:txBody>
          <a:bodyPr anchor="t" rtlCol="false" tIns="0" lIns="0" bIns="0" rIns="0">
            <a:spAutoFit/>
          </a:bodyPr>
          <a:lstStyle/>
          <a:p>
            <a:pPr algn="ctr">
              <a:lnSpc>
                <a:spcPts val="11394"/>
              </a:lnSpc>
            </a:pPr>
            <a:r>
              <a:rPr lang="en-US" sz="10358" spc="507">
                <a:solidFill>
                  <a:srgbClr val="304370"/>
                </a:solidFill>
                <a:latin typeface="思源黑体 Heavy"/>
              </a:rPr>
              <a:t>Diffusion Models</a:t>
            </a:r>
          </a:p>
        </p:txBody>
      </p:sp>
      <p:sp>
        <p:nvSpPr>
          <p:cNvPr name="TextBox 13" id="13"/>
          <p:cNvSpPr txBox="true"/>
          <p:nvPr/>
        </p:nvSpPr>
        <p:spPr>
          <a:xfrm rot="0">
            <a:off x="1474035" y="6682840"/>
            <a:ext cx="15339931" cy="483812"/>
          </a:xfrm>
          <a:prstGeom prst="rect">
            <a:avLst/>
          </a:prstGeom>
        </p:spPr>
        <p:txBody>
          <a:bodyPr anchor="t" rtlCol="false" tIns="0" lIns="0" bIns="0" rIns="0">
            <a:spAutoFit/>
          </a:bodyPr>
          <a:lstStyle/>
          <a:p>
            <a:pPr algn="ctr">
              <a:lnSpc>
                <a:spcPts val="3783"/>
              </a:lnSpc>
              <a:spcBef>
                <a:spcPct val="0"/>
              </a:spcBef>
            </a:pPr>
            <a:r>
              <a:rPr lang="en-US" sz="2702" spc="2161">
                <a:solidFill>
                  <a:srgbClr val="304370"/>
                </a:solidFill>
                <a:latin typeface="Aharoni CLM Bold"/>
              </a:rPr>
              <a:t>Stochastic  Process</a:t>
            </a:r>
          </a:p>
        </p:txBody>
      </p:sp>
      <p:grpSp>
        <p:nvGrpSpPr>
          <p:cNvPr name="Group 14" id="14"/>
          <p:cNvGrpSpPr/>
          <p:nvPr/>
        </p:nvGrpSpPr>
        <p:grpSpPr>
          <a:xfrm rot="0">
            <a:off x="7720903" y="1848883"/>
            <a:ext cx="2846195" cy="2879563"/>
            <a:chOff x="0" y="0"/>
            <a:chExt cx="3794926" cy="3839417"/>
          </a:xfrm>
        </p:grpSpPr>
        <p:grpSp>
          <p:nvGrpSpPr>
            <p:cNvPr name="Group 15" id="15"/>
            <p:cNvGrpSpPr/>
            <p:nvPr/>
          </p:nvGrpSpPr>
          <p:grpSpPr>
            <a:xfrm rot="0">
              <a:off x="0" y="0"/>
              <a:ext cx="3794926" cy="379492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304"/>
                  </a:lnSpc>
                </a:pPr>
              </a:p>
            </p:txBody>
          </p:sp>
        </p:grpSp>
        <p:sp>
          <p:nvSpPr>
            <p:cNvPr name="Freeform 18" id="18"/>
            <p:cNvSpPr/>
            <p:nvPr/>
          </p:nvSpPr>
          <p:spPr>
            <a:xfrm flipH="false" flipV="false" rot="0">
              <a:off x="11407" y="55898"/>
              <a:ext cx="3783519" cy="3783519"/>
            </a:xfrm>
            <a:custGeom>
              <a:avLst/>
              <a:gdLst/>
              <a:ahLst/>
              <a:cxnLst/>
              <a:rect r="r" b="b" t="t" l="l"/>
              <a:pathLst>
                <a:path h="3783519" w="3783519">
                  <a:moveTo>
                    <a:pt x="0" y="0"/>
                  </a:moveTo>
                  <a:lnTo>
                    <a:pt x="3783519" y="0"/>
                  </a:lnTo>
                  <a:lnTo>
                    <a:pt x="3783519" y="3783519"/>
                  </a:lnTo>
                  <a:lnTo>
                    <a:pt x="0" y="3783519"/>
                  </a:lnTo>
                  <a:lnTo>
                    <a:pt x="0" y="0"/>
                  </a:lnTo>
                  <a:close/>
                </a:path>
              </a:pathLst>
            </a:custGeom>
            <a:blipFill>
              <a:blip r:embed="rId4"/>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25983" y="2258789"/>
            <a:ext cx="252300" cy="3033718"/>
            <a:chOff x="0" y="0"/>
            <a:chExt cx="53411" cy="642223"/>
          </a:xfrm>
        </p:grpSpPr>
        <p:sp>
          <p:nvSpPr>
            <p:cNvPr name="Freeform 3" id="3"/>
            <p:cNvSpPr/>
            <p:nvPr/>
          </p:nvSpPr>
          <p:spPr>
            <a:xfrm flipH="false" flipV="false" rot="0">
              <a:off x="0" y="0"/>
              <a:ext cx="53411" cy="642223"/>
            </a:xfrm>
            <a:custGeom>
              <a:avLst/>
              <a:gdLst/>
              <a:ahLst/>
              <a:cxnLst/>
              <a:rect r="r" b="b" t="t" l="l"/>
              <a:pathLst>
                <a:path h="642223" w="53411">
                  <a:moveTo>
                    <a:pt x="0" y="0"/>
                  </a:moveTo>
                  <a:lnTo>
                    <a:pt x="53411" y="0"/>
                  </a:lnTo>
                  <a:lnTo>
                    <a:pt x="53411" y="642223"/>
                  </a:lnTo>
                  <a:lnTo>
                    <a:pt x="0" y="642223"/>
                  </a:lnTo>
                  <a:close/>
                </a:path>
              </a:pathLst>
            </a:custGeom>
            <a:solidFill>
              <a:srgbClr val="304370"/>
            </a:solidFill>
          </p:spPr>
        </p:sp>
        <p:sp>
          <p:nvSpPr>
            <p:cNvPr name="TextBox 4" id="4"/>
            <p:cNvSpPr txBox="true"/>
            <p:nvPr/>
          </p:nvSpPr>
          <p:spPr>
            <a:xfrm>
              <a:off x="0" y="-19050"/>
              <a:ext cx="53411" cy="661273"/>
            </a:xfrm>
            <a:prstGeom prst="rect">
              <a:avLst/>
            </a:prstGeom>
          </p:spPr>
          <p:txBody>
            <a:bodyPr anchor="ctr" rtlCol="false" tIns="50800" lIns="50800" bIns="50800" rIns="50800"/>
            <a:lstStyle/>
            <a:p>
              <a:pPr algn="ctr">
                <a:lnSpc>
                  <a:spcPts val="3199"/>
                </a:lnSpc>
              </a:pPr>
            </a:p>
          </p:txBody>
        </p:sp>
      </p:grpSp>
      <p:grpSp>
        <p:nvGrpSpPr>
          <p:cNvPr name="Group 5" id="5"/>
          <p:cNvGrpSpPr/>
          <p:nvPr/>
        </p:nvGrpSpPr>
        <p:grpSpPr>
          <a:xfrm rot="0">
            <a:off x="10834850" y="2258789"/>
            <a:ext cx="252300" cy="3033718"/>
            <a:chOff x="0" y="0"/>
            <a:chExt cx="53411" cy="642223"/>
          </a:xfrm>
        </p:grpSpPr>
        <p:sp>
          <p:nvSpPr>
            <p:cNvPr name="Freeform 6" id="6"/>
            <p:cNvSpPr/>
            <p:nvPr/>
          </p:nvSpPr>
          <p:spPr>
            <a:xfrm flipH="false" flipV="false" rot="0">
              <a:off x="0" y="0"/>
              <a:ext cx="53411" cy="642223"/>
            </a:xfrm>
            <a:custGeom>
              <a:avLst/>
              <a:gdLst/>
              <a:ahLst/>
              <a:cxnLst/>
              <a:rect r="r" b="b" t="t" l="l"/>
              <a:pathLst>
                <a:path h="642223" w="53411">
                  <a:moveTo>
                    <a:pt x="0" y="0"/>
                  </a:moveTo>
                  <a:lnTo>
                    <a:pt x="53411" y="0"/>
                  </a:lnTo>
                  <a:lnTo>
                    <a:pt x="53411" y="642223"/>
                  </a:lnTo>
                  <a:lnTo>
                    <a:pt x="0" y="642223"/>
                  </a:lnTo>
                  <a:close/>
                </a:path>
              </a:pathLst>
            </a:custGeom>
            <a:solidFill>
              <a:srgbClr val="6083BA"/>
            </a:solidFill>
          </p:spPr>
        </p:sp>
        <p:sp>
          <p:nvSpPr>
            <p:cNvPr name="TextBox 7" id="7"/>
            <p:cNvSpPr txBox="true"/>
            <p:nvPr/>
          </p:nvSpPr>
          <p:spPr>
            <a:xfrm>
              <a:off x="0" y="-19050"/>
              <a:ext cx="53411" cy="661273"/>
            </a:xfrm>
            <a:prstGeom prst="rect">
              <a:avLst/>
            </a:prstGeom>
          </p:spPr>
          <p:txBody>
            <a:bodyPr anchor="ctr" rtlCol="false" tIns="50800" lIns="50800" bIns="50800" rIns="50800"/>
            <a:lstStyle/>
            <a:p>
              <a:pPr algn="ctr">
                <a:lnSpc>
                  <a:spcPts val="3199"/>
                </a:lnSpc>
              </a:pPr>
            </a:p>
          </p:txBody>
        </p:sp>
      </p:grpSp>
      <p:grpSp>
        <p:nvGrpSpPr>
          <p:cNvPr name="Group 8" id="8"/>
          <p:cNvGrpSpPr/>
          <p:nvPr/>
        </p:nvGrpSpPr>
        <p:grpSpPr>
          <a:xfrm rot="0">
            <a:off x="4666322" y="2258789"/>
            <a:ext cx="5759180" cy="3033718"/>
            <a:chOff x="0" y="0"/>
            <a:chExt cx="1219190" cy="642223"/>
          </a:xfrm>
        </p:grpSpPr>
        <p:sp>
          <p:nvSpPr>
            <p:cNvPr name="Freeform 9" id="9"/>
            <p:cNvSpPr/>
            <p:nvPr/>
          </p:nvSpPr>
          <p:spPr>
            <a:xfrm flipH="false" flipV="false" rot="0">
              <a:off x="0" y="0"/>
              <a:ext cx="1219190" cy="642223"/>
            </a:xfrm>
            <a:custGeom>
              <a:avLst/>
              <a:gdLst/>
              <a:ahLst/>
              <a:cxnLst/>
              <a:rect r="r" b="b" t="t" l="l"/>
              <a:pathLst>
                <a:path h="642223" w="1219190">
                  <a:moveTo>
                    <a:pt x="0" y="0"/>
                  </a:moveTo>
                  <a:lnTo>
                    <a:pt x="1219190" y="0"/>
                  </a:lnTo>
                  <a:lnTo>
                    <a:pt x="1219190" y="642223"/>
                  </a:lnTo>
                  <a:lnTo>
                    <a:pt x="0" y="642223"/>
                  </a:lnTo>
                  <a:close/>
                </a:path>
              </a:pathLst>
            </a:custGeom>
            <a:solidFill>
              <a:srgbClr val="FFFFFF"/>
            </a:solidFill>
          </p:spPr>
        </p:sp>
        <p:sp>
          <p:nvSpPr>
            <p:cNvPr name="TextBox 10" id="10"/>
            <p:cNvSpPr txBox="true"/>
            <p:nvPr/>
          </p:nvSpPr>
          <p:spPr>
            <a:xfrm>
              <a:off x="0" y="-19050"/>
              <a:ext cx="1219190" cy="661273"/>
            </a:xfrm>
            <a:prstGeom prst="rect">
              <a:avLst/>
            </a:prstGeom>
          </p:spPr>
          <p:txBody>
            <a:bodyPr anchor="ctr" rtlCol="false" tIns="50800" lIns="50800" bIns="50800" rIns="50800"/>
            <a:lstStyle/>
            <a:p>
              <a:pPr algn="ctr">
                <a:lnSpc>
                  <a:spcPts val="3199"/>
                </a:lnSpc>
              </a:pPr>
            </a:p>
          </p:txBody>
        </p:sp>
      </p:grpSp>
      <p:grpSp>
        <p:nvGrpSpPr>
          <p:cNvPr name="Group 11" id="11"/>
          <p:cNvGrpSpPr/>
          <p:nvPr/>
        </p:nvGrpSpPr>
        <p:grpSpPr>
          <a:xfrm rot="0">
            <a:off x="5287475" y="5680438"/>
            <a:ext cx="11558855" cy="3033718"/>
            <a:chOff x="0" y="0"/>
            <a:chExt cx="2446953" cy="642223"/>
          </a:xfrm>
        </p:grpSpPr>
        <p:sp>
          <p:nvSpPr>
            <p:cNvPr name="Freeform 12" id="12"/>
            <p:cNvSpPr/>
            <p:nvPr/>
          </p:nvSpPr>
          <p:spPr>
            <a:xfrm flipH="false" flipV="false" rot="0">
              <a:off x="0" y="0"/>
              <a:ext cx="2446953" cy="642223"/>
            </a:xfrm>
            <a:custGeom>
              <a:avLst/>
              <a:gdLst/>
              <a:ahLst/>
              <a:cxnLst/>
              <a:rect r="r" b="b" t="t" l="l"/>
              <a:pathLst>
                <a:path h="642223" w="2446953">
                  <a:moveTo>
                    <a:pt x="0" y="0"/>
                  </a:moveTo>
                  <a:lnTo>
                    <a:pt x="2446953" y="0"/>
                  </a:lnTo>
                  <a:lnTo>
                    <a:pt x="2446953" y="642223"/>
                  </a:lnTo>
                  <a:lnTo>
                    <a:pt x="0" y="642223"/>
                  </a:lnTo>
                  <a:close/>
                </a:path>
              </a:pathLst>
            </a:custGeom>
            <a:solidFill>
              <a:srgbClr val="FFFFFF"/>
            </a:solidFill>
          </p:spPr>
        </p:sp>
        <p:sp>
          <p:nvSpPr>
            <p:cNvPr name="TextBox 13" id="13"/>
            <p:cNvSpPr txBox="true"/>
            <p:nvPr/>
          </p:nvSpPr>
          <p:spPr>
            <a:xfrm>
              <a:off x="0" y="-19050"/>
              <a:ext cx="2446953" cy="661273"/>
            </a:xfrm>
            <a:prstGeom prst="rect">
              <a:avLst/>
            </a:prstGeom>
          </p:spPr>
          <p:txBody>
            <a:bodyPr anchor="ctr" rtlCol="false" tIns="50800" lIns="50800" bIns="50800" rIns="50800"/>
            <a:lstStyle/>
            <a:p>
              <a:pPr algn="ctr">
                <a:lnSpc>
                  <a:spcPts val="3199"/>
                </a:lnSpc>
              </a:pPr>
            </a:p>
          </p:txBody>
        </p:sp>
      </p:grpSp>
      <p:grpSp>
        <p:nvGrpSpPr>
          <p:cNvPr name="Group 14" id="14"/>
          <p:cNvGrpSpPr/>
          <p:nvPr/>
        </p:nvGrpSpPr>
        <p:grpSpPr>
          <a:xfrm rot="0">
            <a:off x="11087150" y="2258789"/>
            <a:ext cx="5759180" cy="3033718"/>
            <a:chOff x="0" y="0"/>
            <a:chExt cx="1219190" cy="642223"/>
          </a:xfrm>
        </p:grpSpPr>
        <p:sp>
          <p:nvSpPr>
            <p:cNvPr name="Freeform 15" id="15"/>
            <p:cNvSpPr/>
            <p:nvPr/>
          </p:nvSpPr>
          <p:spPr>
            <a:xfrm flipH="false" flipV="false" rot="0">
              <a:off x="0" y="0"/>
              <a:ext cx="1219190" cy="642223"/>
            </a:xfrm>
            <a:custGeom>
              <a:avLst/>
              <a:gdLst/>
              <a:ahLst/>
              <a:cxnLst/>
              <a:rect r="r" b="b" t="t" l="l"/>
              <a:pathLst>
                <a:path h="642223" w="1219190">
                  <a:moveTo>
                    <a:pt x="0" y="0"/>
                  </a:moveTo>
                  <a:lnTo>
                    <a:pt x="1219190" y="0"/>
                  </a:lnTo>
                  <a:lnTo>
                    <a:pt x="1219190" y="642223"/>
                  </a:lnTo>
                  <a:lnTo>
                    <a:pt x="0" y="642223"/>
                  </a:lnTo>
                  <a:close/>
                </a:path>
              </a:pathLst>
            </a:custGeom>
            <a:solidFill>
              <a:srgbClr val="FFFFFF"/>
            </a:solidFill>
          </p:spPr>
        </p:sp>
        <p:sp>
          <p:nvSpPr>
            <p:cNvPr name="TextBox 16" id="16"/>
            <p:cNvSpPr txBox="true"/>
            <p:nvPr/>
          </p:nvSpPr>
          <p:spPr>
            <a:xfrm>
              <a:off x="0" y="-19050"/>
              <a:ext cx="1219190" cy="661273"/>
            </a:xfrm>
            <a:prstGeom prst="rect">
              <a:avLst/>
            </a:prstGeom>
          </p:spPr>
          <p:txBody>
            <a:bodyPr anchor="ctr" rtlCol="false" tIns="50800" lIns="50800" bIns="50800" rIns="50800"/>
            <a:lstStyle/>
            <a:p>
              <a:pPr algn="ctr">
                <a:lnSpc>
                  <a:spcPts val="3199"/>
                </a:lnSpc>
              </a:pPr>
            </a:p>
          </p:txBody>
        </p:sp>
      </p:grpSp>
      <p:grpSp>
        <p:nvGrpSpPr>
          <p:cNvPr name="Group 17" id="17"/>
          <p:cNvGrpSpPr/>
          <p:nvPr/>
        </p:nvGrpSpPr>
        <p:grpSpPr>
          <a:xfrm rot="0">
            <a:off x="0" y="0"/>
            <a:ext cx="2706456" cy="10287000"/>
            <a:chOff x="0" y="0"/>
            <a:chExt cx="712811" cy="2709333"/>
          </a:xfrm>
        </p:grpSpPr>
        <p:sp>
          <p:nvSpPr>
            <p:cNvPr name="Freeform 18" id="18"/>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19" id="19"/>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21" id="21"/>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22" id="22"/>
          <p:cNvSpPr/>
          <p:nvPr/>
        </p:nvSpPr>
        <p:spPr>
          <a:xfrm rot="0">
            <a:off x="-9525" y="6438013"/>
            <a:ext cx="3336378" cy="0"/>
          </a:xfrm>
          <a:prstGeom prst="line">
            <a:avLst/>
          </a:prstGeom>
          <a:ln cap="flat" w="19050">
            <a:solidFill>
              <a:srgbClr val="FFFFFF"/>
            </a:solidFill>
            <a:prstDash val="solid"/>
            <a:headEnd type="none" len="sm" w="sm"/>
            <a:tailEnd type="none" len="sm" w="sm"/>
          </a:ln>
        </p:spPr>
      </p:sp>
      <p:sp>
        <p:nvSpPr>
          <p:cNvPr name="AutoShape 23" id="23"/>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24" id="24"/>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25" id="25"/>
          <p:cNvGrpSpPr/>
          <p:nvPr/>
        </p:nvGrpSpPr>
        <p:grpSpPr>
          <a:xfrm rot="-5400000">
            <a:off x="1043293" y="3381868"/>
            <a:ext cx="1054911" cy="3160547"/>
            <a:chOff x="0" y="0"/>
            <a:chExt cx="277837" cy="832407"/>
          </a:xfrm>
        </p:grpSpPr>
        <p:sp>
          <p:nvSpPr>
            <p:cNvPr name="Freeform 26" id="26"/>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27" id="27"/>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648548" y="651116"/>
            <a:ext cx="1203313" cy="120331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30" id="30"/>
          <p:cNvSpPr/>
          <p:nvPr/>
        </p:nvSpPr>
        <p:spPr>
          <a:xfrm flipH="false" flipV="false" rot="0">
            <a:off x="4733569" y="3372477"/>
            <a:ext cx="5806618" cy="662500"/>
          </a:xfrm>
          <a:custGeom>
            <a:avLst/>
            <a:gdLst/>
            <a:ahLst/>
            <a:cxnLst/>
            <a:rect r="r" b="b" t="t" l="l"/>
            <a:pathLst>
              <a:path h="662500" w="5806618">
                <a:moveTo>
                  <a:pt x="0" y="0"/>
                </a:moveTo>
                <a:lnTo>
                  <a:pt x="5806618" y="0"/>
                </a:lnTo>
                <a:lnTo>
                  <a:pt x="5806618" y="662500"/>
                </a:lnTo>
                <a:lnTo>
                  <a:pt x="0" y="662500"/>
                </a:lnTo>
                <a:lnTo>
                  <a:pt x="0" y="0"/>
                </a:lnTo>
                <a:close/>
              </a:path>
            </a:pathLst>
          </a:custGeom>
          <a:blipFill>
            <a:blip r:embed="rId3"/>
            <a:stretch>
              <a:fillRect l="0" t="0" r="0" b="0"/>
            </a:stretch>
          </a:blipFill>
        </p:spPr>
      </p:sp>
      <p:sp>
        <p:nvSpPr>
          <p:cNvPr name="Freeform 31" id="31"/>
          <p:cNvSpPr/>
          <p:nvPr/>
        </p:nvSpPr>
        <p:spPr>
          <a:xfrm flipH="false" flipV="false" rot="0">
            <a:off x="11382425" y="3347636"/>
            <a:ext cx="5846834" cy="1331365"/>
          </a:xfrm>
          <a:custGeom>
            <a:avLst/>
            <a:gdLst/>
            <a:ahLst/>
            <a:cxnLst/>
            <a:rect r="r" b="b" t="t" l="l"/>
            <a:pathLst>
              <a:path h="1331365" w="5846834">
                <a:moveTo>
                  <a:pt x="0" y="0"/>
                </a:moveTo>
                <a:lnTo>
                  <a:pt x="5846833" y="0"/>
                </a:lnTo>
                <a:lnTo>
                  <a:pt x="5846833" y="1331365"/>
                </a:lnTo>
                <a:lnTo>
                  <a:pt x="0" y="1331365"/>
                </a:lnTo>
                <a:lnTo>
                  <a:pt x="0" y="0"/>
                </a:lnTo>
                <a:close/>
              </a:path>
            </a:pathLst>
          </a:custGeom>
          <a:blipFill>
            <a:blip r:embed="rId4"/>
            <a:stretch>
              <a:fillRect l="0" t="0" r="0" b="0"/>
            </a:stretch>
          </a:blipFill>
        </p:spPr>
      </p:sp>
      <p:sp>
        <p:nvSpPr>
          <p:cNvPr name="Freeform 32" id="32"/>
          <p:cNvSpPr/>
          <p:nvPr/>
        </p:nvSpPr>
        <p:spPr>
          <a:xfrm flipH="false" flipV="false" rot="0">
            <a:off x="6882077" y="6151298"/>
            <a:ext cx="7086850" cy="1595780"/>
          </a:xfrm>
          <a:custGeom>
            <a:avLst/>
            <a:gdLst/>
            <a:ahLst/>
            <a:cxnLst/>
            <a:rect r="r" b="b" t="t" l="l"/>
            <a:pathLst>
              <a:path h="1595780" w="7086850">
                <a:moveTo>
                  <a:pt x="0" y="0"/>
                </a:moveTo>
                <a:lnTo>
                  <a:pt x="7086850" y="0"/>
                </a:lnTo>
                <a:lnTo>
                  <a:pt x="7086850" y="1595780"/>
                </a:lnTo>
                <a:lnTo>
                  <a:pt x="0" y="1595780"/>
                </a:lnTo>
                <a:lnTo>
                  <a:pt x="0" y="0"/>
                </a:lnTo>
                <a:close/>
              </a:path>
            </a:pathLst>
          </a:custGeom>
          <a:blipFill>
            <a:blip r:embed="rId5"/>
            <a:stretch>
              <a:fillRect l="0" t="0" r="0" b="0"/>
            </a:stretch>
          </a:blipFill>
        </p:spPr>
      </p:sp>
      <p:sp>
        <p:nvSpPr>
          <p:cNvPr name="TextBox 33" id="33"/>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4.VLB</a:t>
            </a:r>
          </a:p>
        </p:txBody>
      </p:sp>
      <p:sp>
        <p:nvSpPr>
          <p:cNvPr name="TextBox 34" id="34"/>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35" id="35"/>
          <p:cNvSpPr txBox="true"/>
          <p:nvPr/>
        </p:nvSpPr>
        <p:spPr>
          <a:xfrm rot="0">
            <a:off x="310199" y="4718175"/>
            <a:ext cx="2086058" cy="440309"/>
          </a:xfrm>
          <a:prstGeom prst="rect">
            <a:avLst/>
          </a:prstGeom>
        </p:spPr>
        <p:txBody>
          <a:bodyPr anchor="t" rtlCol="false" tIns="0" lIns="0" bIns="0" rIns="0">
            <a:spAutoFit/>
          </a:bodyPr>
          <a:lstStyle/>
          <a:p>
            <a:pPr algn="ctr" marL="0" indent="0" lvl="0">
              <a:lnSpc>
                <a:spcPts val="3328"/>
              </a:lnSpc>
              <a:spcBef>
                <a:spcPct val="0"/>
              </a:spcBef>
            </a:pPr>
            <a:r>
              <a:rPr lang="en-US" sz="2600" spc="520" strike="noStrike" u="none">
                <a:solidFill>
                  <a:srgbClr val="304370"/>
                </a:solidFill>
                <a:latin typeface="Aharoni CLM Bold"/>
              </a:rPr>
              <a:t>DDPM</a:t>
            </a:r>
          </a:p>
        </p:txBody>
      </p:sp>
      <p:sp>
        <p:nvSpPr>
          <p:cNvPr name="TextBox 36" id="36"/>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37" id="37"/>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38" id="38"/>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39" id="39"/>
          <p:cNvSpPr txBox="true"/>
          <p:nvPr/>
        </p:nvSpPr>
        <p:spPr>
          <a:xfrm rot="0">
            <a:off x="5065506" y="2449682"/>
            <a:ext cx="691158" cy="514351"/>
          </a:xfrm>
          <a:prstGeom prst="rect">
            <a:avLst/>
          </a:prstGeom>
        </p:spPr>
        <p:txBody>
          <a:bodyPr anchor="t" rtlCol="false" tIns="0" lIns="0" bIns="0" rIns="0">
            <a:spAutoFit/>
          </a:bodyPr>
          <a:lstStyle/>
          <a:p>
            <a:pPr algn="ctr">
              <a:lnSpc>
                <a:spcPts val="4499"/>
              </a:lnSpc>
              <a:spcBef>
                <a:spcPct val="0"/>
              </a:spcBef>
            </a:pPr>
            <a:r>
              <a:rPr lang="en-US" sz="2499" spc="249">
                <a:solidFill>
                  <a:srgbClr val="000000"/>
                </a:solidFill>
                <a:latin typeface="思源黑体 Bold"/>
              </a:rPr>
              <a:t>VLB</a:t>
            </a:r>
          </a:p>
        </p:txBody>
      </p:sp>
      <p:sp>
        <p:nvSpPr>
          <p:cNvPr name="TextBox 40" id="40"/>
          <p:cNvSpPr txBox="true"/>
          <p:nvPr/>
        </p:nvSpPr>
        <p:spPr>
          <a:xfrm rot="0">
            <a:off x="10596952" y="2449683"/>
            <a:ext cx="5759180" cy="514350"/>
          </a:xfrm>
          <a:prstGeom prst="rect">
            <a:avLst/>
          </a:prstGeom>
        </p:spPr>
        <p:txBody>
          <a:bodyPr anchor="t" rtlCol="false" tIns="0" lIns="0" bIns="0" rIns="0">
            <a:spAutoFit/>
          </a:bodyPr>
          <a:lstStyle/>
          <a:p>
            <a:pPr algn="ctr">
              <a:lnSpc>
                <a:spcPts val="4499"/>
              </a:lnSpc>
              <a:spcBef>
                <a:spcPct val="0"/>
              </a:spcBef>
            </a:pPr>
            <a:r>
              <a:rPr lang="en-US" sz="2499" spc="249">
                <a:solidFill>
                  <a:srgbClr val="000000"/>
                </a:solidFill>
                <a:latin typeface="思源黑体 Bold"/>
              </a:rPr>
              <a:t>Decomposition of VLB</a:t>
            </a:r>
          </a:p>
        </p:txBody>
      </p:sp>
      <p:sp>
        <p:nvSpPr>
          <p:cNvPr name="TextBox 41" id="41"/>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sp>
        <p:nvSpPr>
          <p:cNvPr name="TextBox 42" id="42"/>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43" id="43"/>
          <p:cNvGrpSpPr/>
          <p:nvPr/>
        </p:nvGrpSpPr>
        <p:grpSpPr>
          <a:xfrm rot="0">
            <a:off x="648548" y="651116"/>
            <a:ext cx="1189369" cy="1203313"/>
            <a:chOff x="0" y="0"/>
            <a:chExt cx="1585825" cy="1604417"/>
          </a:xfrm>
        </p:grpSpPr>
        <p:grpSp>
          <p:nvGrpSpPr>
            <p:cNvPr name="Group 44" id="44"/>
            <p:cNvGrpSpPr/>
            <p:nvPr/>
          </p:nvGrpSpPr>
          <p:grpSpPr>
            <a:xfrm rot="0">
              <a:off x="0" y="0"/>
              <a:ext cx="1585825" cy="1585825"/>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46" id="46"/>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47" id="47"/>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6"/>
              <a:stretch>
                <a:fillRect l="0" t="0" r="0" b="0"/>
              </a:stretch>
            </a:blipFill>
          </p:spPr>
        </p:sp>
      </p:grpSp>
      <p:grpSp>
        <p:nvGrpSpPr>
          <p:cNvPr name="Group 48" id="48"/>
          <p:cNvGrpSpPr/>
          <p:nvPr/>
        </p:nvGrpSpPr>
        <p:grpSpPr>
          <a:xfrm rot="0">
            <a:off x="4425983" y="5680438"/>
            <a:ext cx="252300" cy="3033718"/>
            <a:chOff x="0" y="0"/>
            <a:chExt cx="53411" cy="642223"/>
          </a:xfrm>
        </p:grpSpPr>
        <p:sp>
          <p:nvSpPr>
            <p:cNvPr name="Freeform 49" id="49"/>
            <p:cNvSpPr/>
            <p:nvPr/>
          </p:nvSpPr>
          <p:spPr>
            <a:xfrm flipH="false" flipV="false" rot="0">
              <a:off x="0" y="0"/>
              <a:ext cx="53411" cy="642223"/>
            </a:xfrm>
            <a:custGeom>
              <a:avLst/>
              <a:gdLst/>
              <a:ahLst/>
              <a:cxnLst/>
              <a:rect r="r" b="b" t="t" l="l"/>
              <a:pathLst>
                <a:path h="642223" w="53411">
                  <a:moveTo>
                    <a:pt x="0" y="0"/>
                  </a:moveTo>
                  <a:lnTo>
                    <a:pt x="53411" y="0"/>
                  </a:lnTo>
                  <a:lnTo>
                    <a:pt x="53411" y="642223"/>
                  </a:lnTo>
                  <a:lnTo>
                    <a:pt x="0" y="642223"/>
                  </a:lnTo>
                  <a:close/>
                </a:path>
              </a:pathLst>
            </a:custGeom>
            <a:solidFill>
              <a:srgbClr val="6083BA"/>
            </a:solidFill>
          </p:spPr>
        </p:sp>
        <p:sp>
          <p:nvSpPr>
            <p:cNvPr name="TextBox 50" id="50"/>
            <p:cNvSpPr txBox="true"/>
            <p:nvPr/>
          </p:nvSpPr>
          <p:spPr>
            <a:xfrm>
              <a:off x="0" y="-19050"/>
              <a:ext cx="53411" cy="661273"/>
            </a:xfrm>
            <a:prstGeom prst="rect">
              <a:avLst/>
            </a:prstGeom>
          </p:spPr>
          <p:txBody>
            <a:bodyPr anchor="ctr" rtlCol="false" tIns="50800" lIns="50800" bIns="50800" rIns="50800"/>
            <a:lstStyle/>
            <a:p>
              <a:pPr algn="ctr">
                <a:lnSpc>
                  <a:spcPts val="3199"/>
                </a:lnSpc>
              </a:pPr>
            </a:p>
          </p:txBody>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78283" y="5680438"/>
            <a:ext cx="12168046" cy="3033718"/>
            <a:chOff x="0" y="0"/>
            <a:chExt cx="2575916" cy="642223"/>
          </a:xfrm>
        </p:grpSpPr>
        <p:sp>
          <p:nvSpPr>
            <p:cNvPr name="Freeform 3" id="3"/>
            <p:cNvSpPr/>
            <p:nvPr/>
          </p:nvSpPr>
          <p:spPr>
            <a:xfrm flipH="false" flipV="false" rot="0">
              <a:off x="0" y="0"/>
              <a:ext cx="2575916" cy="642223"/>
            </a:xfrm>
            <a:custGeom>
              <a:avLst/>
              <a:gdLst/>
              <a:ahLst/>
              <a:cxnLst/>
              <a:rect r="r" b="b" t="t" l="l"/>
              <a:pathLst>
                <a:path h="642223" w="2575916">
                  <a:moveTo>
                    <a:pt x="0" y="0"/>
                  </a:moveTo>
                  <a:lnTo>
                    <a:pt x="2575916" y="0"/>
                  </a:lnTo>
                  <a:lnTo>
                    <a:pt x="2575916" y="642223"/>
                  </a:lnTo>
                  <a:lnTo>
                    <a:pt x="0" y="642223"/>
                  </a:lnTo>
                  <a:close/>
                </a:path>
              </a:pathLst>
            </a:custGeom>
            <a:solidFill>
              <a:srgbClr val="FFFFFF"/>
            </a:solidFill>
          </p:spPr>
        </p:sp>
        <p:sp>
          <p:nvSpPr>
            <p:cNvPr name="TextBox 4" id="4"/>
            <p:cNvSpPr txBox="true"/>
            <p:nvPr/>
          </p:nvSpPr>
          <p:spPr>
            <a:xfrm>
              <a:off x="0" y="-19050"/>
              <a:ext cx="2575916" cy="661273"/>
            </a:xfrm>
            <a:prstGeom prst="rect">
              <a:avLst/>
            </a:prstGeom>
          </p:spPr>
          <p:txBody>
            <a:bodyPr anchor="ctr" rtlCol="false" tIns="50800" lIns="50800" bIns="50800" rIns="50800"/>
            <a:lstStyle/>
            <a:p>
              <a:pPr algn="ctr">
                <a:lnSpc>
                  <a:spcPts val="3199"/>
                </a:lnSpc>
              </a:pPr>
            </a:p>
          </p:txBody>
        </p:sp>
      </p:grpSp>
      <p:grpSp>
        <p:nvGrpSpPr>
          <p:cNvPr name="Group 5" id="5"/>
          <p:cNvGrpSpPr/>
          <p:nvPr/>
        </p:nvGrpSpPr>
        <p:grpSpPr>
          <a:xfrm rot="0">
            <a:off x="0" y="0"/>
            <a:ext cx="2706456" cy="10287000"/>
            <a:chOff x="0" y="0"/>
            <a:chExt cx="712811" cy="2709333"/>
          </a:xfrm>
        </p:grpSpPr>
        <p:sp>
          <p:nvSpPr>
            <p:cNvPr name="Freeform 6" id="6"/>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7" id="7"/>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10" id="10"/>
          <p:cNvSpPr/>
          <p:nvPr/>
        </p:nvSpPr>
        <p:spPr>
          <a:xfrm rot="0">
            <a:off x="-9525" y="6438013"/>
            <a:ext cx="3336378" cy="0"/>
          </a:xfrm>
          <a:prstGeom prst="line">
            <a:avLst/>
          </a:prstGeom>
          <a:ln cap="flat" w="19050">
            <a:solidFill>
              <a:srgbClr val="FFFFFF"/>
            </a:solidFill>
            <a:prstDash val="solid"/>
            <a:headEnd type="none" len="sm" w="sm"/>
            <a:tailEnd type="none" len="sm" w="sm"/>
          </a:ln>
        </p:spPr>
      </p:sp>
      <p:sp>
        <p:nvSpPr>
          <p:cNvPr name="AutoShape 11" id="11"/>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12" id="12"/>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3" id="13"/>
          <p:cNvGrpSpPr/>
          <p:nvPr/>
        </p:nvGrpSpPr>
        <p:grpSpPr>
          <a:xfrm rot="-5400000">
            <a:off x="1043293" y="3381868"/>
            <a:ext cx="1054911" cy="3160547"/>
            <a:chOff x="0" y="0"/>
            <a:chExt cx="277837" cy="832407"/>
          </a:xfrm>
        </p:grpSpPr>
        <p:sp>
          <p:nvSpPr>
            <p:cNvPr name="Freeform 14" id="14"/>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5" id="15"/>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48548" y="651116"/>
            <a:ext cx="1203313" cy="12033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8" id="18"/>
          <p:cNvSpPr/>
          <p:nvPr/>
        </p:nvSpPr>
        <p:spPr>
          <a:xfrm flipH="false" flipV="false" rot="0">
            <a:off x="4425983" y="3688263"/>
            <a:ext cx="12833317" cy="3260925"/>
          </a:xfrm>
          <a:custGeom>
            <a:avLst/>
            <a:gdLst/>
            <a:ahLst/>
            <a:cxnLst/>
            <a:rect r="r" b="b" t="t" l="l"/>
            <a:pathLst>
              <a:path h="3260925" w="12833317">
                <a:moveTo>
                  <a:pt x="0" y="0"/>
                </a:moveTo>
                <a:lnTo>
                  <a:pt x="12833317" y="0"/>
                </a:lnTo>
                <a:lnTo>
                  <a:pt x="12833317" y="3260925"/>
                </a:lnTo>
                <a:lnTo>
                  <a:pt x="0" y="3260925"/>
                </a:lnTo>
                <a:lnTo>
                  <a:pt x="0" y="0"/>
                </a:lnTo>
                <a:close/>
              </a:path>
            </a:pathLst>
          </a:custGeom>
          <a:blipFill>
            <a:blip r:embed="rId3"/>
            <a:stretch>
              <a:fillRect l="0" t="0" r="0" b="0"/>
            </a:stretch>
          </a:blipFill>
        </p:spPr>
      </p:sp>
      <p:sp>
        <p:nvSpPr>
          <p:cNvPr name="TextBox 19" id="19"/>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5.Algorithm</a:t>
            </a:r>
          </a:p>
        </p:txBody>
      </p:sp>
      <p:sp>
        <p:nvSpPr>
          <p:cNvPr name="TextBox 20" id="20"/>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21" id="21"/>
          <p:cNvSpPr txBox="true"/>
          <p:nvPr/>
        </p:nvSpPr>
        <p:spPr>
          <a:xfrm rot="0">
            <a:off x="310199" y="4718175"/>
            <a:ext cx="2086058" cy="440309"/>
          </a:xfrm>
          <a:prstGeom prst="rect">
            <a:avLst/>
          </a:prstGeom>
        </p:spPr>
        <p:txBody>
          <a:bodyPr anchor="t" rtlCol="false" tIns="0" lIns="0" bIns="0" rIns="0">
            <a:spAutoFit/>
          </a:bodyPr>
          <a:lstStyle/>
          <a:p>
            <a:pPr algn="ctr" marL="0" indent="0" lvl="0">
              <a:lnSpc>
                <a:spcPts val="3328"/>
              </a:lnSpc>
              <a:spcBef>
                <a:spcPct val="0"/>
              </a:spcBef>
            </a:pPr>
            <a:r>
              <a:rPr lang="en-US" sz="2600" spc="520" strike="noStrike" u="none">
                <a:solidFill>
                  <a:srgbClr val="304370"/>
                </a:solidFill>
                <a:latin typeface="Aharoni CLM Bold"/>
              </a:rPr>
              <a:t>DDPM</a:t>
            </a:r>
          </a:p>
        </p:txBody>
      </p:sp>
      <p:sp>
        <p:nvSpPr>
          <p:cNvPr name="TextBox 22" id="22"/>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23" id="23"/>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4" id="24"/>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5" id="25"/>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sp>
        <p:nvSpPr>
          <p:cNvPr name="TextBox 26" id="26"/>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7" id="27"/>
          <p:cNvGrpSpPr/>
          <p:nvPr/>
        </p:nvGrpSpPr>
        <p:grpSpPr>
          <a:xfrm rot="0">
            <a:off x="648548" y="651116"/>
            <a:ext cx="1189369" cy="1203313"/>
            <a:chOff x="0" y="0"/>
            <a:chExt cx="1585825" cy="1604417"/>
          </a:xfrm>
        </p:grpSpPr>
        <p:grpSp>
          <p:nvGrpSpPr>
            <p:cNvPr name="Group 28" id="28"/>
            <p:cNvGrpSpPr/>
            <p:nvPr/>
          </p:nvGrpSpPr>
          <p:grpSpPr>
            <a:xfrm rot="0">
              <a:off x="0" y="0"/>
              <a:ext cx="1585825" cy="158582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1" id="31"/>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4345779"/>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9052528" y="3347636"/>
            <a:ext cx="2975318" cy="1192870"/>
          </a:xfrm>
          <a:custGeom>
            <a:avLst/>
            <a:gdLst/>
            <a:ahLst/>
            <a:cxnLst/>
            <a:rect r="r" b="b" t="t" l="l"/>
            <a:pathLst>
              <a:path h="1192870" w="2975318">
                <a:moveTo>
                  <a:pt x="0" y="0"/>
                </a:moveTo>
                <a:lnTo>
                  <a:pt x="2975318" y="0"/>
                </a:lnTo>
                <a:lnTo>
                  <a:pt x="2975318" y="1192869"/>
                </a:lnTo>
                <a:lnTo>
                  <a:pt x="0" y="1192869"/>
                </a:lnTo>
                <a:lnTo>
                  <a:pt x="0" y="0"/>
                </a:lnTo>
                <a:close/>
              </a:path>
            </a:pathLst>
          </a:custGeom>
          <a:blipFill>
            <a:blip r:embed="rId3"/>
            <a:stretch>
              <a:fillRect l="0" t="0" r="0" b="0"/>
            </a:stretch>
          </a:blipFill>
        </p:spPr>
      </p:sp>
      <p:sp>
        <p:nvSpPr>
          <p:cNvPr name="Freeform 16" id="16"/>
          <p:cNvSpPr/>
          <p:nvPr/>
        </p:nvSpPr>
        <p:spPr>
          <a:xfrm flipH="false" flipV="false" rot="0">
            <a:off x="5067556" y="5143500"/>
            <a:ext cx="8615019" cy="1107100"/>
          </a:xfrm>
          <a:custGeom>
            <a:avLst/>
            <a:gdLst/>
            <a:ahLst/>
            <a:cxnLst/>
            <a:rect r="r" b="b" t="t" l="l"/>
            <a:pathLst>
              <a:path h="1107100" w="8615019">
                <a:moveTo>
                  <a:pt x="0" y="0"/>
                </a:moveTo>
                <a:lnTo>
                  <a:pt x="8615019" y="0"/>
                </a:lnTo>
                <a:lnTo>
                  <a:pt x="8615019" y="1107100"/>
                </a:lnTo>
                <a:lnTo>
                  <a:pt x="0" y="1107100"/>
                </a:lnTo>
                <a:lnTo>
                  <a:pt x="0" y="0"/>
                </a:lnTo>
                <a:close/>
              </a:path>
            </a:pathLst>
          </a:custGeom>
          <a:blipFill>
            <a:blip r:embed="rId4"/>
            <a:stretch>
              <a:fillRect l="0" t="0" r="0" b="0"/>
            </a:stretch>
          </a:blipFill>
        </p:spPr>
      </p:sp>
      <p:sp>
        <p:nvSpPr>
          <p:cNvPr name="Freeform 17" id="17"/>
          <p:cNvSpPr/>
          <p:nvPr/>
        </p:nvSpPr>
        <p:spPr>
          <a:xfrm flipH="false" flipV="false" rot="0">
            <a:off x="5067556" y="6593500"/>
            <a:ext cx="1075487" cy="1033585"/>
          </a:xfrm>
          <a:custGeom>
            <a:avLst/>
            <a:gdLst/>
            <a:ahLst/>
            <a:cxnLst/>
            <a:rect r="r" b="b" t="t" l="l"/>
            <a:pathLst>
              <a:path h="1033585" w="1075487">
                <a:moveTo>
                  <a:pt x="0" y="0"/>
                </a:moveTo>
                <a:lnTo>
                  <a:pt x="1075487" y="0"/>
                </a:lnTo>
                <a:lnTo>
                  <a:pt x="1075487" y="1033584"/>
                </a:lnTo>
                <a:lnTo>
                  <a:pt x="0" y="1033584"/>
                </a:lnTo>
                <a:lnTo>
                  <a:pt x="0" y="0"/>
                </a:lnTo>
                <a:close/>
              </a:path>
            </a:pathLst>
          </a:custGeom>
          <a:blipFill>
            <a:blip r:embed="rId5"/>
            <a:stretch>
              <a:fillRect l="0" t="0" r="0" b="0"/>
            </a:stretch>
          </a:blipFill>
        </p:spPr>
      </p:sp>
      <p:sp>
        <p:nvSpPr>
          <p:cNvPr name="TextBox 18" id="18"/>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9" id="19"/>
          <p:cNvSpPr txBox="true"/>
          <p:nvPr/>
        </p:nvSpPr>
        <p:spPr>
          <a:xfrm rot="0">
            <a:off x="50578" y="5565753"/>
            <a:ext cx="2624351" cy="701548"/>
          </a:xfrm>
          <a:prstGeom prst="rect">
            <a:avLst/>
          </a:prstGeom>
        </p:spPr>
        <p:txBody>
          <a:bodyPr anchor="t" rtlCol="false" tIns="0" lIns="0" bIns="0" rIns="0">
            <a:spAutoFit/>
          </a:bodyPr>
          <a:lstStyle/>
          <a:p>
            <a:pPr algn="ctr">
              <a:lnSpc>
                <a:spcPts val="2816"/>
              </a:lnSpc>
            </a:pPr>
            <a:r>
              <a:rPr lang="en-US" sz="2200" spc="440">
                <a:solidFill>
                  <a:srgbClr val="304370"/>
                </a:solidFill>
                <a:latin typeface="思源黑体 Medium"/>
              </a:rPr>
              <a:t>Score matching</a:t>
            </a:r>
          </a:p>
        </p:txBody>
      </p:sp>
      <p:sp>
        <p:nvSpPr>
          <p:cNvPr name="TextBox 20" id="20"/>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21" id="21"/>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2" id="22"/>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3" id="23"/>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4" id="24"/>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1.Score function</a:t>
            </a:r>
          </a:p>
        </p:txBody>
      </p:sp>
      <p:sp>
        <p:nvSpPr>
          <p:cNvPr name="TextBox 25" id="25"/>
          <p:cNvSpPr txBox="true"/>
          <p:nvPr/>
        </p:nvSpPr>
        <p:spPr>
          <a:xfrm rot="0">
            <a:off x="4425983" y="2481036"/>
            <a:ext cx="13345483" cy="430990"/>
          </a:xfrm>
          <a:prstGeom prst="rect">
            <a:avLst/>
          </a:prstGeom>
        </p:spPr>
        <p:txBody>
          <a:bodyPr anchor="t" rtlCol="false" tIns="0" lIns="0" bIns="0" rIns="0">
            <a:spAutoFit/>
          </a:bodyPr>
          <a:lstStyle/>
          <a:p>
            <a:pPr algn="l" marL="556970" indent="-278485" lvl="1">
              <a:lnSpc>
                <a:spcPts val="3302"/>
              </a:lnSpc>
              <a:buFont typeface="Arial"/>
              <a:buChar char="•"/>
            </a:pPr>
            <a:r>
              <a:rPr lang="en-US" sz="2579" spc="515">
                <a:solidFill>
                  <a:srgbClr val="000000"/>
                </a:solidFill>
                <a:latin typeface="Arimo"/>
              </a:rPr>
              <a:t>Intuition: Avoid direct computation of the normalizer of p.d.f.</a:t>
            </a:r>
          </a:p>
        </p:txBody>
      </p:sp>
      <p:sp>
        <p:nvSpPr>
          <p:cNvPr name="TextBox 26" id="26"/>
          <p:cNvSpPr txBox="true"/>
          <p:nvPr/>
        </p:nvSpPr>
        <p:spPr>
          <a:xfrm rot="0">
            <a:off x="6287118" y="6751644"/>
            <a:ext cx="5670451" cy="403225"/>
          </a:xfrm>
          <a:prstGeom prst="rect">
            <a:avLst/>
          </a:prstGeom>
        </p:spPr>
        <p:txBody>
          <a:bodyPr anchor="t" rtlCol="false" tIns="0" lIns="0" bIns="0" rIns="0">
            <a:spAutoFit/>
          </a:bodyPr>
          <a:lstStyle/>
          <a:p>
            <a:pPr algn="ctr">
              <a:lnSpc>
                <a:spcPts val="3199"/>
              </a:lnSpc>
              <a:spcBef>
                <a:spcPct val="0"/>
              </a:spcBef>
            </a:pPr>
            <a:r>
              <a:rPr lang="en-US" sz="2499" spc="499">
                <a:solidFill>
                  <a:srgbClr val="000000"/>
                </a:solidFill>
                <a:latin typeface="Arimo"/>
              </a:rPr>
              <a:t> is called the score function</a:t>
            </a:r>
          </a:p>
        </p:txBody>
      </p:sp>
      <p:sp>
        <p:nvSpPr>
          <p:cNvPr name="TextBox 27" id="27"/>
          <p:cNvSpPr txBox="true"/>
          <p:nvPr/>
        </p:nvSpPr>
        <p:spPr>
          <a:xfrm rot="0">
            <a:off x="4425983" y="7916840"/>
            <a:ext cx="12071851" cy="385281"/>
          </a:xfrm>
          <a:prstGeom prst="rect">
            <a:avLst/>
          </a:prstGeom>
        </p:spPr>
        <p:txBody>
          <a:bodyPr anchor="t" rtlCol="false" tIns="0" lIns="0" bIns="0" rIns="0">
            <a:spAutoFit/>
          </a:bodyPr>
          <a:lstStyle/>
          <a:p>
            <a:pPr algn="l" marL="516251" indent="-258125" lvl="1">
              <a:lnSpc>
                <a:spcPts val="3060"/>
              </a:lnSpc>
              <a:buFont typeface="Arial"/>
              <a:buChar char="•"/>
            </a:pPr>
            <a:r>
              <a:rPr lang="en-US" sz="2391" spc="478">
                <a:solidFill>
                  <a:srgbClr val="000000"/>
                </a:solidFill>
                <a:latin typeface="Arimo"/>
              </a:rPr>
              <a:t> Background: Energy based model from Statistical physics.</a:t>
            </a:r>
          </a:p>
        </p:txBody>
      </p:sp>
      <p:sp>
        <p:nvSpPr>
          <p:cNvPr name="TextBox 28" id="28"/>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9" id="29"/>
          <p:cNvGrpSpPr/>
          <p:nvPr/>
        </p:nvGrpSpPr>
        <p:grpSpPr>
          <a:xfrm rot="0">
            <a:off x="648548" y="651116"/>
            <a:ext cx="1189369" cy="1203313"/>
            <a:chOff x="0" y="0"/>
            <a:chExt cx="1585825" cy="1604417"/>
          </a:xfrm>
        </p:grpSpPr>
        <p:grpSp>
          <p:nvGrpSpPr>
            <p:cNvPr name="Group 30" id="30"/>
            <p:cNvGrpSpPr/>
            <p:nvPr/>
          </p:nvGrpSpPr>
          <p:grpSpPr>
            <a:xfrm rot="0">
              <a:off x="0" y="0"/>
              <a:ext cx="1585825" cy="158582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2" id="32"/>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3" id="33"/>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6"/>
              <a:stretch>
                <a:fillRect l="0" t="0" r="0" b="0"/>
              </a:stretch>
            </a:blipFill>
          </p:spPr>
        </p:sp>
      </p:gr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4345779"/>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4230856" y="4388957"/>
            <a:ext cx="9736509" cy="754543"/>
          </a:xfrm>
          <a:custGeom>
            <a:avLst/>
            <a:gdLst/>
            <a:ahLst/>
            <a:cxnLst/>
            <a:rect r="r" b="b" t="t" l="l"/>
            <a:pathLst>
              <a:path h="754543" w="9736509">
                <a:moveTo>
                  <a:pt x="0" y="0"/>
                </a:moveTo>
                <a:lnTo>
                  <a:pt x="9736509" y="0"/>
                </a:lnTo>
                <a:lnTo>
                  <a:pt x="9736509" y="754543"/>
                </a:lnTo>
                <a:lnTo>
                  <a:pt x="0" y="754543"/>
                </a:lnTo>
                <a:lnTo>
                  <a:pt x="0" y="0"/>
                </a:lnTo>
                <a:close/>
              </a:path>
            </a:pathLst>
          </a:custGeom>
          <a:blipFill>
            <a:blip r:embed="rId3"/>
            <a:stretch>
              <a:fillRect l="0" t="0" r="0" b="0"/>
            </a:stretch>
          </a:blipFill>
        </p:spPr>
      </p:sp>
      <p:sp>
        <p:nvSpPr>
          <p:cNvPr name="Freeform 16" id="16"/>
          <p:cNvSpPr/>
          <p:nvPr/>
        </p:nvSpPr>
        <p:spPr>
          <a:xfrm flipH="false" flipV="false" rot="0">
            <a:off x="4230856" y="5402786"/>
            <a:ext cx="6375798" cy="864515"/>
          </a:xfrm>
          <a:custGeom>
            <a:avLst/>
            <a:gdLst/>
            <a:ahLst/>
            <a:cxnLst/>
            <a:rect r="r" b="b" t="t" l="l"/>
            <a:pathLst>
              <a:path h="864515" w="6375798">
                <a:moveTo>
                  <a:pt x="0" y="0"/>
                </a:moveTo>
                <a:lnTo>
                  <a:pt x="6375798" y="0"/>
                </a:lnTo>
                <a:lnTo>
                  <a:pt x="6375798" y="864515"/>
                </a:lnTo>
                <a:lnTo>
                  <a:pt x="0" y="864515"/>
                </a:lnTo>
                <a:lnTo>
                  <a:pt x="0" y="0"/>
                </a:lnTo>
                <a:close/>
              </a:path>
            </a:pathLst>
          </a:custGeom>
          <a:blipFill>
            <a:blip r:embed="rId4"/>
            <a:stretch>
              <a:fillRect l="0" t="0" r="0" b="0"/>
            </a:stretch>
          </a:blipFill>
        </p:spPr>
      </p:sp>
      <p:sp>
        <p:nvSpPr>
          <p:cNvPr name="TextBox 17" id="17"/>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2. Score-matching with Langevin dynamics</a:t>
            </a:r>
          </a:p>
        </p:txBody>
      </p:sp>
      <p:sp>
        <p:nvSpPr>
          <p:cNvPr name="TextBox 18" id="18"/>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9" id="19"/>
          <p:cNvSpPr txBox="true"/>
          <p:nvPr/>
        </p:nvSpPr>
        <p:spPr>
          <a:xfrm rot="0">
            <a:off x="155099" y="5565753"/>
            <a:ext cx="2396257" cy="701548"/>
          </a:xfrm>
          <a:prstGeom prst="rect">
            <a:avLst/>
          </a:prstGeom>
        </p:spPr>
        <p:txBody>
          <a:bodyPr anchor="t" rtlCol="false" tIns="0" lIns="0" bIns="0" rIns="0">
            <a:spAutoFit/>
          </a:bodyPr>
          <a:lstStyle/>
          <a:p>
            <a:pPr algn="ctr">
              <a:lnSpc>
                <a:spcPts val="2816"/>
              </a:lnSpc>
            </a:pPr>
            <a:r>
              <a:rPr lang="en-US" sz="2200" spc="440">
                <a:solidFill>
                  <a:srgbClr val="304370"/>
                </a:solidFill>
                <a:latin typeface="思源黑体 Medium"/>
              </a:rPr>
              <a:t>Score matching</a:t>
            </a:r>
          </a:p>
        </p:txBody>
      </p:sp>
      <p:sp>
        <p:nvSpPr>
          <p:cNvPr name="TextBox 20" id="20"/>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21" id="21"/>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2" id="22"/>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3" id="23"/>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4" id="24"/>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sp>
        <p:nvSpPr>
          <p:cNvPr name="TextBox 25" id="25"/>
          <p:cNvSpPr txBox="true"/>
          <p:nvPr/>
        </p:nvSpPr>
        <p:spPr>
          <a:xfrm rot="0">
            <a:off x="3611451" y="1936983"/>
            <a:ext cx="11073837" cy="2050325"/>
          </a:xfrm>
          <a:prstGeom prst="rect">
            <a:avLst/>
          </a:prstGeom>
        </p:spPr>
        <p:txBody>
          <a:bodyPr anchor="t" rtlCol="false" tIns="0" lIns="0" bIns="0" rIns="0">
            <a:spAutoFit/>
          </a:bodyPr>
          <a:lstStyle/>
          <a:p>
            <a:pPr algn="just" marL="555149" indent="-277574" lvl="1">
              <a:lnSpc>
                <a:spcPts val="3291"/>
              </a:lnSpc>
              <a:buFont typeface="Arial"/>
              <a:buChar char="•"/>
            </a:pPr>
            <a:r>
              <a:rPr lang="en-US" sz="2571" spc="514">
                <a:solidFill>
                  <a:srgbClr val="000000"/>
                </a:solidFill>
                <a:latin typeface="Arimo"/>
              </a:rPr>
              <a:t>Langevin dynamics provides an MCMC procedure to sample from data distribution P_data(x)</a:t>
            </a:r>
          </a:p>
          <a:p>
            <a:pPr algn="just">
              <a:lnSpc>
                <a:spcPts val="3291"/>
              </a:lnSpc>
            </a:pPr>
          </a:p>
          <a:p>
            <a:pPr algn="just" marL="555149" indent="-277574" lvl="1">
              <a:lnSpc>
                <a:spcPts val="3291"/>
              </a:lnSpc>
              <a:buFont typeface="Arial"/>
              <a:buChar char="•"/>
            </a:pPr>
            <a:r>
              <a:rPr lang="en-US" sz="2571" spc="514">
                <a:solidFill>
                  <a:srgbClr val="000000"/>
                </a:solidFill>
                <a:latin typeface="Arimo"/>
              </a:rPr>
              <a:t>Given any prior distribution x0∼π(x), the iteration follows:</a:t>
            </a:r>
          </a:p>
        </p:txBody>
      </p:sp>
      <p:sp>
        <p:nvSpPr>
          <p:cNvPr name="TextBox 26" id="26"/>
          <p:cNvSpPr txBox="true"/>
          <p:nvPr/>
        </p:nvSpPr>
        <p:spPr>
          <a:xfrm rot="0">
            <a:off x="3611451" y="6815559"/>
            <a:ext cx="12013636" cy="2803525"/>
          </a:xfrm>
          <a:prstGeom prst="rect">
            <a:avLst/>
          </a:prstGeom>
        </p:spPr>
        <p:txBody>
          <a:bodyPr anchor="t" rtlCol="false" tIns="0" lIns="0" bIns="0" rIns="0">
            <a:spAutoFit/>
          </a:bodyPr>
          <a:lstStyle/>
          <a:p>
            <a:pPr algn="l" marL="539746" indent="-269873" lvl="1">
              <a:lnSpc>
                <a:spcPts val="3199"/>
              </a:lnSpc>
              <a:buFont typeface="Arial"/>
              <a:buChar char="•"/>
            </a:pPr>
            <a:r>
              <a:rPr lang="en-US" sz="2499" spc="499">
                <a:solidFill>
                  <a:srgbClr val="000000"/>
                </a:solidFill>
                <a:latin typeface="Arimo"/>
              </a:rPr>
              <a:t>When δ → 0 and T → ∞, the process has P_data(x) as stationary distribution. The computation only concerns about the score function of P_data(x)</a:t>
            </a:r>
          </a:p>
          <a:p>
            <a:pPr algn="l">
              <a:lnSpc>
                <a:spcPts val="3199"/>
              </a:lnSpc>
            </a:pPr>
          </a:p>
          <a:p>
            <a:pPr algn="l" marL="539746" indent="-269873" lvl="1">
              <a:lnSpc>
                <a:spcPts val="3199"/>
              </a:lnSpc>
              <a:buFont typeface="Arial"/>
              <a:buChar char="•"/>
            </a:pPr>
            <a:r>
              <a:rPr lang="en-US" sz="2499" spc="499">
                <a:solidFill>
                  <a:srgbClr val="000000"/>
                </a:solidFill>
                <a:latin typeface="Arimo"/>
              </a:rPr>
              <a:t>It allows us to generate samples from a known but maybe complex distribution, just starting from a simple one, like gaussian.</a:t>
            </a:r>
          </a:p>
        </p:txBody>
      </p:sp>
      <p:grpSp>
        <p:nvGrpSpPr>
          <p:cNvPr name="Group 27" id="27"/>
          <p:cNvGrpSpPr/>
          <p:nvPr/>
        </p:nvGrpSpPr>
        <p:grpSpPr>
          <a:xfrm rot="0">
            <a:off x="648548" y="651116"/>
            <a:ext cx="1189369" cy="1203313"/>
            <a:chOff x="0" y="0"/>
            <a:chExt cx="1585825" cy="1604417"/>
          </a:xfrm>
        </p:grpSpPr>
        <p:grpSp>
          <p:nvGrpSpPr>
            <p:cNvPr name="Group 28" id="28"/>
            <p:cNvGrpSpPr/>
            <p:nvPr/>
          </p:nvGrpSpPr>
          <p:grpSpPr>
            <a:xfrm rot="0">
              <a:off x="0" y="0"/>
              <a:ext cx="1585825" cy="158582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1" id="31"/>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5"/>
              <a:stretch>
                <a:fillRect l="0" t="0" r="0" b="0"/>
              </a:stretch>
            </a:blipFill>
          </p:spPr>
        </p:sp>
      </p:gr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4345779"/>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5573360" y="5243188"/>
            <a:ext cx="7110728" cy="1049350"/>
          </a:xfrm>
          <a:custGeom>
            <a:avLst/>
            <a:gdLst/>
            <a:ahLst/>
            <a:cxnLst/>
            <a:rect r="r" b="b" t="t" l="l"/>
            <a:pathLst>
              <a:path h="1049350" w="7110728">
                <a:moveTo>
                  <a:pt x="0" y="0"/>
                </a:moveTo>
                <a:lnTo>
                  <a:pt x="7110728" y="0"/>
                </a:lnTo>
                <a:lnTo>
                  <a:pt x="7110728" y="1049350"/>
                </a:lnTo>
                <a:lnTo>
                  <a:pt x="0" y="1049350"/>
                </a:lnTo>
                <a:lnTo>
                  <a:pt x="0" y="0"/>
                </a:lnTo>
                <a:close/>
              </a:path>
            </a:pathLst>
          </a:custGeom>
          <a:blipFill>
            <a:blip r:embed="rId3"/>
            <a:stretch>
              <a:fillRect l="0" t="0" r="0" b="0"/>
            </a:stretch>
          </a:blipFill>
        </p:spPr>
      </p:sp>
      <p:sp>
        <p:nvSpPr>
          <p:cNvPr name="Freeform 16" id="16"/>
          <p:cNvSpPr/>
          <p:nvPr/>
        </p:nvSpPr>
        <p:spPr>
          <a:xfrm flipH="false" flipV="false" rot="0">
            <a:off x="5573360" y="7729649"/>
            <a:ext cx="6353456" cy="2183638"/>
          </a:xfrm>
          <a:custGeom>
            <a:avLst/>
            <a:gdLst/>
            <a:ahLst/>
            <a:cxnLst/>
            <a:rect r="r" b="b" t="t" l="l"/>
            <a:pathLst>
              <a:path h="2183638" w="6353456">
                <a:moveTo>
                  <a:pt x="0" y="0"/>
                </a:moveTo>
                <a:lnTo>
                  <a:pt x="6353456" y="0"/>
                </a:lnTo>
                <a:lnTo>
                  <a:pt x="6353456" y="2183638"/>
                </a:lnTo>
                <a:lnTo>
                  <a:pt x="0" y="2183638"/>
                </a:lnTo>
                <a:lnTo>
                  <a:pt x="0" y="0"/>
                </a:lnTo>
                <a:close/>
              </a:path>
            </a:pathLst>
          </a:custGeom>
          <a:blipFill>
            <a:blip r:embed="rId4"/>
            <a:stretch>
              <a:fillRect l="0" t="-4246" r="0" b="-4246"/>
            </a:stretch>
          </a:blipFill>
        </p:spPr>
      </p:sp>
      <p:sp>
        <p:nvSpPr>
          <p:cNvPr name="TextBox 17" id="17"/>
          <p:cNvSpPr txBox="true"/>
          <p:nvPr/>
        </p:nvSpPr>
        <p:spPr>
          <a:xfrm rot="0">
            <a:off x="3151022" y="1995637"/>
            <a:ext cx="13790613" cy="5994400"/>
          </a:xfrm>
          <a:prstGeom prst="rect">
            <a:avLst/>
          </a:prstGeom>
        </p:spPr>
        <p:txBody>
          <a:bodyPr anchor="t" rtlCol="false" tIns="0" lIns="0" bIns="0" rIns="0">
            <a:spAutoFit/>
          </a:bodyPr>
          <a:lstStyle/>
          <a:p>
            <a:pPr algn="l" marL="539746" indent="-269873" lvl="1">
              <a:lnSpc>
                <a:spcPts val="3199"/>
              </a:lnSpc>
              <a:buFont typeface="Arial"/>
              <a:buChar char="•"/>
            </a:pPr>
            <a:r>
              <a:rPr lang="en-US" sz="2499" spc="499">
                <a:solidFill>
                  <a:srgbClr val="000000"/>
                </a:solidFill>
                <a:latin typeface="思源黑体 Bold"/>
              </a:rPr>
              <a:t>Disadvantage:</a:t>
            </a:r>
            <a:r>
              <a:rPr lang="en-US" sz="2499" spc="499">
                <a:solidFill>
                  <a:srgbClr val="000000"/>
                </a:solidFill>
                <a:latin typeface="思源黑体"/>
              </a:rPr>
              <a:t> The real distribution P_data(x) is unknown, </a:t>
            </a:r>
          </a:p>
          <a:p>
            <a:pPr algn="just">
              <a:lnSpc>
                <a:spcPts val="3199"/>
              </a:lnSpc>
            </a:pPr>
            <a:r>
              <a:rPr lang="en-US" sz="2499" spc="499">
                <a:solidFill>
                  <a:srgbClr val="000000"/>
                </a:solidFill>
                <a:latin typeface="Arimo"/>
              </a:rPr>
              <a:t>                         </a:t>
            </a:r>
            <a:r>
              <a:rPr lang="en-US" sz="2499" spc="499">
                <a:solidFill>
                  <a:srgbClr val="000000"/>
                </a:solidFill>
                <a:latin typeface="Arimo"/>
              </a:rPr>
              <a:t>nor is the score function.</a:t>
            </a:r>
          </a:p>
          <a:p>
            <a:pPr algn="just">
              <a:lnSpc>
                <a:spcPts val="3199"/>
              </a:lnSpc>
            </a:pPr>
          </a:p>
          <a:p>
            <a:pPr algn="just" marL="539746" indent="-269873" lvl="1">
              <a:lnSpc>
                <a:spcPts val="3199"/>
              </a:lnSpc>
              <a:buFont typeface="Arial"/>
              <a:buChar char="•"/>
            </a:pPr>
            <a:r>
              <a:rPr lang="en-US" sz="2499" spc="499">
                <a:solidFill>
                  <a:srgbClr val="000000"/>
                </a:solidFill>
                <a:latin typeface="思源黑体 Bold"/>
              </a:rPr>
              <a:t>Alternative One(Time-independent):</a:t>
            </a:r>
            <a:r>
              <a:rPr lang="en-US" sz="2499" spc="499">
                <a:solidFill>
                  <a:srgbClr val="000000"/>
                </a:solidFill>
                <a:latin typeface="思源黑体 Medium"/>
              </a:rPr>
              <a:t> </a:t>
            </a:r>
          </a:p>
          <a:p>
            <a:pPr algn="just">
              <a:lnSpc>
                <a:spcPts val="3199"/>
              </a:lnSpc>
            </a:pPr>
            <a:r>
              <a:rPr lang="en-US" sz="2499" spc="499">
                <a:solidFill>
                  <a:srgbClr val="000000"/>
                </a:solidFill>
                <a:latin typeface="Arimo"/>
              </a:rPr>
              <a:t>              1. Build up a neural network: sθ (x) = ∇_x log P_θ (x) to </a:t>
            </a:r>
          </a:p>
          <a:p>
            <a:pPr algn="just">
              <a:lnSpc>
                <a:spcPts val="3199"/>
              </a:lnSpc>
            </a:pPr>
            <a:r>
              <a:rPr lang="en-US" sz="2499" spc="499">
                <a:solidFill>
                  <a:srgbClr val="000000"/>
                </a:solidFill>
                <a:latin typeface="Arimo"/>
              </a:rPr>
              <a:t>                  approximate ∇_x log P_data (x).</a:t>
            </a:r>
          </a:p>
          <a:p>
            <a:pPr algn="just">
              <a:lnSpc>
                <a:spcPts val="3199"/>
              </a:lnSpc>
            </a:pPr>
          </a:p>
          <a:p>
            <a:pPr algn="just">
              <a:lnSpc>
                <a:spcPts val="3199"/>
              </a:lnSpc>
            </a:pPr>
            <a:r>
              <a:rPr lang="en-US" sz="2499" spc="499">
                <a:solidFill>
                  <a:srgbClr val="000000"/>
                </a:solidFill>
                <a:latin typeface="Arimo"/>
              </a:rPr>
              <a:t>              2. Choice of Loss function: Fisher divergence</a:t>
            </a:r>
          </a:p>
          <a:p>
            <a:pPr algn="just">
              <a:lnSpc>
                <a:spcPts val="3199"/>
              </a:lnSpc>
            </a:pPr>
          </a:p>
          <a:p>
            <a:pPr algn="just">
              <a:lnSpc>
                <a:spcPts val="3199"/>
              </a:lnSpc>
            </a:pPr>
          </a:p>
          <a:p>
            <a:pPr algn="just">
              <a:lnSpc>
                <a:spcPts val="3199"/>
              </a:lnSpc>
            </a:pPr>
          </a:p>
          <a:p>
            <a:pPr algn="just">
              <a:lnSpc>
                <a:spcPts val="3199"/>
              </a:lnSpc>
            </a:pPr>
            <a:r>
              <a:rPr lang="en-US" sz="2499" spc="499">
                <a:solidFill>
                  <a:srgbClr val="000000"/>
                </a:solidFill>
                <a:latin typeface="Arimo"/>
              </a:rPr>
              <a:t>                  To minimize the mean-square distance.</a:t>
            </a:r>
          </a:p>
          <a:p>
            <a:pPr algn="just">
              <a:lnSpc>
                <a:spcPts val="3199"/>
              </a:lnSpc>
            </a:pPr>
          </a:p>
          <a:p>
            <a:pPr algn="just">
              <a:lnSpc>
                <a:spcPts val="3199"/>
              </a:lnSpc>
            </a:pPr>
            <a:r>
              <a:rPr lang="en-US" sz="2499" spc="499">
                <a:solidFill>
                  <a:srgbClr val="000000"/>
                </a:solidFill>
                <a:latin typeface="Arimo"/>
              </a:rPr>
              <a:t>              3. Substitute:  L(θ) = J(θ) + C, where</a:t>
            </a:r>
          </a:p>
          <a:p>
            <a:pPr algn="just">
              <a:lnSpc>
                <a:spcPts val="3199"/>
              </a:lnSpc>
            </a:pPr>
          </a:p>
        </p:txBody>
      </p:sp>
      <p:sp>
        <p:nvSpPr>
          <p:cNvPr name="TextBox 18" id="18"/>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2. Score-matching with Langevin dynamics</a:t>
            </a:r>
          </a:p>
        </p:txBody>
      </p:sp>
      <p:sp>
        <p:nvSpPr>
          <p:cNvPr name="TextBox 19" id="19"/>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20" id="20"/>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21" id="21"/>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2" id="22"/>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3" id="23"/>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4" id="24"/>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sp>
        <p:nvSpPr>
          <p:cNvPr name="TextBox 25" id="25"/>
          <p:cNvSpPr txBox="true"/>
          <p:nvPr/>
        </p:nvSpPr>
        <p:spPr>
          <a:xfrm rot="0">
            <a:off x="41053" y="5565753"/>
            <a:ext cx="2624351" cy="701548"/>
          </a:xfrm>
          <a:prstGeom prst="rect">
            <a:avLst/>
          </a:prstGeom>
        </p:spPr>
        <p:txBody>
          <a:bodyPr anchor="t" rtlCol="false" tIns="0" lIns="0" bIns="0" rIns="0">
            <a:spAutoFit/>
          </a:bodyPr>
          <a:lstStyle/>
          <a:p>
            <a:pPr algn="ctr">
              <a:lnSpc>
                <a:spcPts val="2816"/>
              </a:lnSpc>
            </a:pPr>
            <a:r>
              <a:rPr lang="en-US" sz="2200" spc="440">
                <a:solidFill>
                  <a:srgbClr val="304370"/>
                </a:solidFill>
                <a:latin typeface="思源黑体 Medium"/>
              </a:rPr>
              <a:t>Score matching</a:t>
            </a:r>
          </a:p>
        </p:txBody>
      </p:sp>
      <p:grpSp>
        <p:nvGrpSpPr>
          <p:cNvPr name="Group 26" id="26"/>
          <p:cNvGrpSpPr/>
          <p:nvPr/>
        </p:nvGrpSpPr>
        <p:grpSpPr>
          <a:xfrm rot="0">
            <a:off x="648548" y="651116"/>
            <a:ext cx="1189369" cy="1203313"/>
            <a:chOff x="0" y="0"/>
            <a:chExt cx="1585825" cy="1604417"/>
          </a:xfrm>
        </p:grpSpPr>
        <p:grpSp>
          <p:nvGrpSpPr>
            <p:cNvPr name="Group 27" id="27"/>
            <p:cNvGrpSpPr/>
            <p:nvPr/>
          </p:nvGrpSpPr>
          <p:grpSpPr>
            <a:xfrm rot="0">
              <a:off x="0" y="0"/>
              <a:ext cx="1585825" cy="158582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29" id="29"/>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0" id="30"/>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5"/>
              <a:stretch>
                <a:fillRect l="0" t="0" r="0" b="0"/>
              </a:stretch>
            </a:blipFill>
          </p:spPr>
        </p:sp>
      </p:gr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4345779"/>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15" id="15"/>
          <p:cNvSpPr txBox="true"/>
          <p:nvPr/>
        </p:nvSpPr>
        <p:spPr>
          <a:xfrm rot="0">
            <a:off x="4425983" y="1919202"/>
            <a:ext cx="11131650" cy="8366125"/>
          </a:xfrm>
          <a:prstGeom prst="rect">
            <a:avLst/>
          </a:prstGeom>
        </p:spPr>
        <p:txBody>
          <a:bodyPr anchor="t" rtlCol="false" tIns="0" lIns="0" bIns="0" rIns="0">
            <a:spAutoFit/>
          </a:bodyPr>
          <a:lstStyle/>
          <a:p>
            <a:pPr algn="just">
              <a:lnSpc>
                <a:spcPts val="3199"/>
              </a:lnSpc>
            </a:pPr>
          </a:p>
          <a:p>
            <a:pPr algn="just" marL="539746" indent="-269873" lvl="1">
              <a:lnSpc>
                <a:spcPts val="3199"/>
              </a:lnSpc>
              <a:buFont typeface="Arial"/>
              <a:buChar char="•"/>
            </a:pPr>
            <a:r>
              <a:rPr lang="en-US" sz="2499" spc="499">
                <a:solidFill>
                  <a:srgbClr val="000000"/>
                </a:solidFill>
                <a:latin typeface="思源黑体 Bold"/>
              </a:rPr>
              <a:t>Alternative Two(Time-dependent):</a:t>
            </a:r>
            <a:r>
              <a:rPr lang="en-US" sz="2499" spc="499">
                <a:solidFill>
                  <a:srgbClr val="000000"/>
                </a:solidFill>
                <a:latin typeface="思源黑体 Medium"/>
              </a:rPr>
              <a:t> </a:t>
            </a:r>
          </a:p>
          <a:p>
            <a:pPr algn="just">
              <a:lnSpc>
                <a:spcPts val="3199"/>
              </a:lnSpc>
            </a:pPr>
          </a:p>
          <a:p>
            <a:pPr algn="just">
              <a:lnSpc>
                <a:spcPts val="4174"/>
              </a:lnSpc>
            </a:pPr>
            <a:r>
              <a:rPr lang="en-US" sz="2499" spc="499">
                <a:solidFill>
                  <a:srgbClr val="000000"/>
                </a:solidFill>
                <a:latin typeface="思源黑体 Medium"/>
              </a:rPr>
              <a:t>        1. Build up a neural network: </a:t>
            </a:r>
          </a:p>
          <a:p>
            <a:pPr algn="just">
              <a:lnSpc>
                <a:spcPts val="4174"/>
              </a:lnSpc>
            </a:pPr>
            <a:r>
              <a:rPr lang="en-US" sz="2499" spc="499">
                <a:solidFill>
                  <a:srgbClr val="000000"/>
                </a:solidFill>
                <a:latin typeface="Arimo"/>
              </a:rPr>
              <a:t>            </a:t>
            </a:r>
            <a:r>
              <a:rPr lang="en-US" sz="2499" spc="499">
                <a:solidFill>
                  <a:srgbClr val="000000"/>
                </a:solidFill>
                <a:latin typeface="Arimo"/>
              </a:rPr>
              <a:t>sθ (x_t,t) = ∇_x log P_θ (x_t,t)     </a:t>
            </a:r>
          </a:p>
          <a:p>
            <a:pPr algn="just">
              <a:lnSpc>
                <a:spcPts val="4174"/>
              </a:lnSpc>
            </a:pPr>
            <a:r>
              <a:rPr lang="en-US" sz="2499" spc="499">
                <a:solidFill>
                  <a:srgbClr val="000000"/>
                </a:solidFill>
                <a:latin typeface="Arimo"/>
              </a:rPr>
              <a:t>            </a:t>
            </a:r>
            <a:r>
              <a:rPr lang="en-US" sz="2499" spc="499">
                <a:solidFill>
                  <a:srgbClr val="000000"/>
                </a:solidFill>
                <a:latin typeface="Arimo"/>
              </a:rPr>
              <a:t>to approximate ∇_x log P_data (x_t,t).</a:t>
            </a:r>
          </a:p>
          <a:p>
            <a:pPr algn="just">
              <a:lnSpc>
                <a:spcPts val="3199"/>
              </a:lnSpc>
            </a:pPr>
          </a:p>
          <a:p>
            <a:pPr algn="just">
              <a:lnSpc>
                <a:spcPts val="3199"/>
              </a:lnSpc>
            </a:pPr>
            <a:r>
              <a:rPr lang="en-US" sz="2499" spc="499">
                <a:solidFill>
                  <a:srgbClr val="000000"/>
                </a:solidFill>
                <a:latin typeface="思源黑体 Medium"/>
              </a:rPr>
              <a:t>        2. Choice of Loss function: Fisher divergence</a:t>
            </a:r>
          </a:p>
          <a:p>
            <a:pPr algn="just">
              <a:lnSpc>
                <a:spcPts val="3199"/>
              </a:lnSpc>
            </a:pPr>
          </a:p>
          <a:p>
            <a:pPr algn="just">
              <a:lnSpc>
                <a:spcPts val="3199"/>
              </a:lnSpc>
            </a:pPr>
          </a:p>
          <a:p>
            <a:pPr algn="just">
              <a:lnSpc>
                <a:spcPts val="3199"/>
              </a:lnSpc>
            </a:pPr>
          </a:p>
          <a:p>
            <a:pPr algn="just">
              <a:lnSpc>
                <a:spcPts val="3199"/>
              </a:lnSpc>
            </a:pPr>
            <a:r>
              <a:rPr lang="en-US" sz="2499" spc="499">
                <a:solidFill>
                  <a:srgbClr val="000000"/>
                </a:solidFill>
                <a:latin typeface="思源黑体 Medium"/>
              </a:rPr>
              <a:t>                  </a:t>
            </a:r>
          </a:p>
          <a:p>
            <a:pPr algn="just">
              <a:lnSpc>
                <a:spcPts val="3199"/>
              </a:lnSpc>
            </a:pPr>
          </a:p>
          <a:p>
            <a:pPr algn="just">
              <a:lnSpc>
                <a:spcPts val="3199"/>
              </a:lnSpc>
            </a:pPr>
            <a:r>
              <a:rPr lang="en-US" sz="2499" spc="499">
                <a:solidFill>
                  <a:srgbClr val="000000"/>
                </a:solidFill>
                <a:latin typeface="Arimo"/>
              </a:rPr>
              <a:t>            To minimize the mean-square distance. Where</a:t>
            </a:r>
          </a:p>
          <a:p>
            <a:pPr algn="just">
              <a:lnSpc>
                <a:spcPts val="3199"/>
              </a:lnSpc>
            </a:pPr>
            <a:r>
              <a:rPr lang="en-US" sz="2499" spc="499">
                <a:solidFill>
                  <a:srgbClr val="000000"/>
                </a:solidFill>
                <a:latin typeface="Arimo"/>
              </a:rPr>
              <a:t> </a:t>
            </a:r>
          </a:p>
          <a:p>
            <a:pPr algn="just">
              <a:lnSpc>
                <a:spcPts val="3199"/>
              </a:lnSpc>
            </a:pPr>
            <a:r>
              <a:rPr lang="en-US" sz="2499" spc="499">
                <a:solidFill>
                  <a:srgbClr val="000000"/>
                </a:solidFill>
                <a:latin typeface="Arimo"/>
              </a:rPr>
              <a:t>            λ : [0, T ] → R+ is weighting function, </a:t>
            </a:r>
          </a:p>
          <a:p>
            <a:pPr algn="just">
              <a:lnSpc>
                <a:spcPts val="3199"/>
              </a:lnSpc>
            </a:pPr>
            <a:r>
              <a:rPr lang="en-US" sz="2499" spc="499">
                <a:solidFill>
                  <a:srgbClr val="000000"/>
                </a:solidFill>
                <a:latin typeface="Arimo"/>
              </a:rPr>
              <a:t>            t is sampled from U[0, T].</a:t>
            </a:r>
          </a:p>
          <a:p>
            <a:pPr algn="just">
              <a:lnSpc>
                <a:spcPts val="3199"/>
              </a:lnSpc>
            </a:pPr>
          </a:p>
          <a:p>
            <a:pPr algn="just">
              <a:lnSpc>
                <a:spcPts val="3199"/>
              </a:lnSpc>
            </a:pPr>
            <a:r>
              <a:rPr lang="en-US" sz="2499" spc="499">
                <a:solidFill>
                  <a:srgbClr val="000000"/>
                </a:solidFill>
                <a:latin typeface="Arimo"/>
              </a:rPr>
              <a:t>              </a:t>
            </a:r>
          </a:p>
          <a:p>
            <a:pPr algn="just">
              <a:lnSpc>
                <a:spcPts val="3199"/>
              </a:lnSpc>
            </a:pPr>
          </a:p>
        </p:txBody>
      </p:sp>
      <p:sp>
        <p:nvSpPr>
          <p:cNvPr name="Freeform 16" id="16"/>
          <p:cNvSpPr/>
          <p:nvPr/>
        </p:nvSpPr>
        <p:spPr>
          <a:xfrm flipH="false" flipV="false" rot="0">
            <a:off x="6338439" y="5787521"/>
            <a:ext cx="8403495" cy="1498116"/>
          </a:xfrm>
          <a:custGeom>
            <a:avLst/>
            <a:gdLst/>
            <a:ahLst/>
            <a:cxnLst/>
            <a:rect r="r" b="b" t="t" l="l"/>
            <a:pathLst>
              <a:path h="1498116" w="8403495">
                <a:moveTo>
                  <a:pt x="0" y="0"/>
                </a:moveTo>
                <a:lnTo>
                  <a:pt x="8403496" y="0"/>
                </a:lnTo>
                <a:lnTo>
                  <a:pt x="8403496" y="1498116"/>
                </a:lnTo>
                <a:lnTo>
                  <a:pt x="0" y="1498116"/>
                </a:lnTo>
                <a:lnTo>
                  <a:pt x="0" y="0"/>
                </a:lnTo>
                <a:close/>
              </a:path>
            </a:pathLst>
          </a:custGeom>
          <a:blipFill>
            <a:blip r:embed="rId3"/>
            <a:stretch>
              <a:fillRect l="0" t="0" r="0" b="0"/>
            </a:stretch>
          </a:blipFill>
        </p:spPr>
      </p:sp>
      <p:sp>
        <p:nvSpPr>
          <p:cNvPr name="TextBox 17" id="17"/>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2. Score-matching with Langevin dynamics</a:t>
            </a:r>
          </a:p>
        </p:txBody>
      </p:sp>
      <p:sp>
        <p:nvSpPr>
          <p:cNvPr name="TextBox 18" id="18"/>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9" id="19"/>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20" id="20"/>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1" id="21"/>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2" id="22"/>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3" id="23"/>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sp>
        <p:nvSpPr>
          <p:cNvPr name="TextBox 24" id="24"/>
          <p:cNvSpPr txBox="true"/>
          <p:nvPr/>
        </p:nvSpPr>
        <p:spPr>
          <a:xfrm rot="0">
            <a:off x="41053" y="5565753"/>
            <a:ext cx="2624351" cy="701548"/>
          </a:xfrm>
          <a:prstGeom prst="rect">
            <a:avLst/>
          </a:prstGeom>
        </p:spPr>
        <p:txBody>
          <a:bodyPr anchor="t" rtlCol="false" tIns="0" lIns="0" bIns="0" rIns="0">
            <a:spAutoFit/>
          </a:bodyPr>
          <a:lstStyle/>
          <a:p>
            <a:pPr algn="ctr">
              <a:lnSpc>
                <a:spcPts val="2816"/>
              </a:lnSpc>
            </a:pPr>
            <a:r>
              <a:rPr lang="en-US" sz="2200" spc="440">
                <a:solidFill>
                  <a:srgbClr val="304370"/>
                </a:solidFill>
                <a:latin typeface="思源黑体 Medium"/>
              </a:rPr>
              <a:t>Score matching</a:t>
            </a:r>
          </a:p>
        </p:txBody>
      </p:sp>
      <p:grpSp>
        <p:nvGrpSpPr>
          <p:cNvPr name="Group 25" id="25"/>
          <p:cNvGrpSpPr/>
          <p:nvPr/>
        </p:nvGrpSpPr>
        <p:grpSpPr>
          <a:xfrm rot="0">
            <a:off x="648548" y="651116"/>
            <a:ext cx="1189369" cy="1203313"/>
            <a:chOff x="0" y="0"/>
            <a:chExt cx="1585825" cy="1604417"/>
          </a:xfrm>
        </p:grpSpPr>
        <p:grpSp>
          <p:nvGrpSpPr>
            <p:cNvPr name="Group 26" id="26"/>
            <p:cNvGrpSpPr/>
            <p:nvPr/>
          </p:nvGrpSpPr>
          <p:grpSpPr>
            <a:xfrm rot="0">
              <a:off x="0" y="0"/>
              <a:ext cx="1585825" cy="158582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28" id="28"/>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29" id="29"/>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4345779"/>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7951385" y="3405317"/>
            <a:ext cx="5177604" cy="650285"/>
          </a:xfrm>
          <a:custGeom>
            <a:avLst/>
            <a:gdLst/>
            <a:ahLst/>
            <a:cxnLst/>
            <a:rect r="r" b="b" t="t" l="l"/>
            <a:pathLst>
              <a:path h="650285" w="5177604">
                <a:moveTo>
                  <a:pt x="0" y="0"/>
                </a:moveTo>
                <a:lnTo>
                  <a:pt x="5177604" y="0"/>
                </a:lnTo>
                <a:lnTo>
                  <a:pt x="5177604" y="650285"/>
                </a:lnTo>
                <a:lnTo>
                  <a:pt x="0" y="650285"/>
                </a:lnTo>
                <a:lnTo>
                  <a:pt x="0" y="0"/>
                </a:lnTo>
                <a:close/>
              </a:path>
            </a:pathLst>
          </a:custGeom>
          <a:blipFill>
            <a:blip r:embed="rId3"/>
            <a:stretch>
              <a:fillRect l="-95731" t="0" r="-59020" b="-90201"/>
            </a:stretch>
          </a:blipFill>
        </p:spPr>
      </p:sp>
      <p:sp>
        <p:nvSpPr>
          <p:cNvPr name="Freeform 16" id="16"/>
          <p:cNvSpPr/>
          <p:nvPr/>
        </p:nvSpPr>
        <p:spPr>
          <a:xfrm flipH="false" flipV="false" rot="0">
            <a:off x="6815999" y="5611102"/>
            <a:ext cx="6597762" cy="853592"/>
          </a:xfrm>
          <a:custGeom>
            <a:avLst/>
            <a:gdLst/>
            <a:ahLst/>
            <a:cxnLst/>
            <a:rect r="r" b="b" t="t" l="l"/>
            <a:pathLst>
              <a:path h="853592" w="6597762">
                <a:moveTo>
                  <a:pt x="0" y="0"/>
                </a:moveTo>
                <a:lnTo>
                  <a:pt x="6597762" y="0"/>
                </a:lnTo>
                <a:lnTo>
                  <a:pt x="6597762" y="853592"/>
                </a:lnTo>
                <a:lnTo>
                  <a:pt x="0" y="853592"/>
                </a:lnTo>
                <a:lnTo>
                  <a:pt x="0" y="0"/>
                </a:lnTo>
                <a:close/>
              </a:path>
            </a:pathLst>
          </a:custGeom>
          <a:blipFill>
            <a:blip r:embed="rId4"/>
            <a:stretch>
              <a:fillRect l="0" t="0" r="0" b="0"/>
            </a:stretch>
          </a:blipFill>
        </p:spPr>
      </p:sp>
      <p:sp>
        <p:nvSpPr>
          <p:cNvPr name="Freeform 17" id="17"/>
          <p:cNvSpPr/>
          <p:nvPr/>
        </p:nvSpPr>
        <p:spPr>
          <a:xfrm flipH="false" flipV="false" rot="0">
            <a:off x="6335395" y="7678039"/>
            <a:ext cx="6624754" cy="2016229"/>
          </a:xfrm>
          <a:custGeom>
            <a:avLst/>
            <a:gdLst/>
            <a:ahLst/>
            <a:cxnLst/>
            <a:rect r="r" b="b" t="t" l="l"/>
            <a:pathLst>
              <a:path h="2016229" w="6624754">
                <a:moveTo>
                  <a:pt x="0" y="0"/>
                </a:moveTo>
                <a:lnTo>
                  <a:pt x="6624754" y="0"/>
                </a:lnTo>
                <a:lnTo>
                  <a:pt x="6624754" y="2016230"/>
                </a:lnTo>
                <a:lnTo>
                  <a:pt x="0" y="2016230"/>
                </a:lnTo>
                <a:lnTo>
                  <a:pt x="0" y="0"/>
                </a:lnTo>
                <a:close/>
              </a:path>
            </a:pathLst>
          </a:custGeom>
          <a:blipFill>
            <a:blip r:embed="rId5"/>
            <a:stretch>
              <a:fillRect l="0" t="0" r="0" b="0"/>
            </a:stretch>
          </a:blipFill>
        </p:spPr>
      </p:sp>
      <p:sp>
        <p:nvSpPr>
          <p:cNvPr name="TextBox 18" id="18"/>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3. Score based model with diffusion process</a:t>
            </a:r>
          </a:p>
        </p:txBody>
      </p:sp>
      <p:sp>
        <p:nvSpPr>
          <p:cNvPr name="TextBox 19" id="19"/>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20" id="20"/>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21" id="21"/>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2" id="22"/>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3" id="23"/>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4" id="24"/>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sp>
        <p:nvSpPr>
          <p:cNvPr name="TextBox 25" id="25"/>
          <p:cNvSpPr txBox="true"/>
          <p:nvPr/>
        </p:nvSpPr>
        <p:spPr>
          <a:xfrm rot="0">
            <a:off x="41053" y="5565753"/>
            <a:ext cx="2624351" cy="701548"/>
          </a:xfrm>
          <a:prstGeom prst="rect">
            <a:avLst/>
          </a:prstGeom>
        </p:spPr>
        <p:txBody>
          <a:bodyPr anchor="t" rtlCol="false" tIns="0" lIns="0" bIns="0" rIns="0">
            <a:spAutoFit/>
          </a:bodyPr>
          <a:lstStyle/>
          <a:p>
            <a:pPr algn="ctr">
              <a:lnSpc>
                <a:spcPts val="2816"/>
              </a:lnSpc>
            </a:pPr>
            <a:r>
              <a:rPr lang="en-US" sz="2200" spc="440">
                <a:solidFill>
                  <a:srgbClr val="304370"/>
                </a:solidFill>
                <a:latin typeface="思源黑体 Medium"/>
              </a:rPr>
              <a:t>Score matching</a:t>
            </a:r>
          </a:p>
        </p:txBody>
      </p:sp>
      <p:sp>
        <p:nvSpPr>
          <p:cNvPr name="TextBox 26" id="26"/>
          <p:cNvSpPr txBox="true"/>
          <p:nvPr/>
        </p:nvSpPr>
        <p:spPr>
          <a:xfrm rot="0">
            <a:off x="4781084" y="2138785"/>
            <a:ext cx="10186988" cy="793750"/>
          </a:xfrm>
          <a:prstGeom prst="rect">
            <a:avLst/>
          </a:prstGeom>
        </p:spPr>
        <p:txBody>
          <a:bodyPr anchor="t" rtlCol="false" tIns="0" lIns="0" bIns="0" rIns="0">
            <a:spAutoFit/>
          </a:bodyPr>
          <a:lstStyle/>
          <a:p>
            <a:pPr algn="ctr" marL="539746" indent="-269873" lvl="1">
              <a:lnSpc>
                <a:spcPts val="3199"/>
              </a:lnSpc>
              <a:buFont typeface="Arial"/>
              <a:buChar char="•"/>
            </a:pPr>
            <a:r>
              <a:rPr lang="en-US" sz="2499" spc="499">
                <a:solidFill>
                  <a:srgbClr val="000000"/>
                </a:solidFill>
                <a:latin typeface="思源黑体 Medium"/>
              </a:rPr>
              <a:t>The adding-noise process can be generalized </a:t>
            </a:r>
          </a:p>
          <a:p>
            <a:pPr algn="l">
              <a:lnSpc>
                <a:spcPts val="3199"/>
              </a:lnSpc>
            </a:pPr>
            <a:r>
              <a:rPr lang="en-US" sz="2499" spc="499">
                <a:solidFill>
                  <a:srgbClr val="000000"/>
                </a:solidFill>
                <a:latin typeface="思源黑体 Medium"/>
              </a:rPr>
              <a:t>    </a:t>
            </a:r>
            <a:r>
              <a:rPr lang="en-US" sz="2499" spc="499">
                <a:solidFill>
                  <a:srgbClr val="000000"/>
                </a:solidFill>
                <a:latin typeface="思源黑体 Medium"/>
              </a:rPr>
              <a:t>as a solution of SDE:</a:t>
            </a:r>
          </a:p>
        </p:txBody>
      </p:sp>
      <p:sp>
        <p:nvSpPr>
          <p:cNvPr name="TextBox 27" id="27"/>
          <p:cNvSpPr txBox="true"/>
          <p:nvPr/>
        </p:nvSpPr>
        <p:spPr>
          <a:xfrm rot="0">
            <a:off x="4781084" y="4999335"/>
            <a:ext cx="9394507" cy="393700"/>
          </a:xfrm>
          <a:prstGeom prst="rect">
            <a:avLst/>
          </a:prstGeom>
        </p:spPr>
        <p:txBody>
          <a:bodyPr anchor="t" rtlCol="false" tIns="0" lIns="0" bIns="0" rIns="0">
            <a:spAutoFit/>
          </a:bodyPr>
          <a:lstStyle/>
          <a:p>
            <a:pPr algn="ctr" marL="539746" indent="-269873" lvl="1">
              <a:lnSpc>
                <a:spcPts val="3199"/>
              </a:lnSpc>
              <a:buFont typeface="Arial"/>
              <a:buChar char="•"/>
            </a:pPr>
            <a:r>
              <a:rPr lang="en-US" sz="2499" spc="499">
                <a:solidFill>
                  <a:srgbClr val="000000"/>
                </a:solidFill>
                <a:latin typeface="思源黑体 Medium"/>
              </a:rPr>
              <a:t>e.g. DDPM is a discrete </a:t>
            </a:r>
            <a:r>
              <a:rPr lang="en-US" sz="2499" spc="499">
                <a:solidFill>
                  <a:srgbClr val="000000"/>
                </a:solidFill>
                <a:latin typeface="思源黑体 Medium"/>
              </a:rPr>
              <a:t>version of an SDE:</a:t>
            </a:r>
          </a:p>
        </p:txBody>
      </p:sp>
      <p:sp>
        <p:nvSpPr>
          <p:cNvPr name="TextBox 28" id="28"/>
          <p:cNvSpPr txBox="true"/>
          <p:nvPr/>
        </p:nvSpPr>
        <p:spPr>
          <a:xfrm rot="0">
            <a:off x="5287117" y="6569839"/>
            <a:ext cx="11630333" cy="720598"/>
          </a:xfrm>
          <a:prstGeom prst="rect">
            <a:avLst/>
          </a:prstGeom>
        </p:spPr>
        <p:txBody>
          <a:bodyPr anchor="t" rtlCol="false" tIns="0" lIns="0" bIns="0" rIns="0">
            <a:spAutoFit/>
          </a:bodyPr>
          <a:lstStyle/>
          <a:p>
            <a:pPr algn="l" marL="474978" indent="-237489" lvl="1">
              <a:lnSpc>
                <a:spcPts val="2815"/>
              </a:lnSpc>
              <a:buAutoNum type="arabicPeriod" startAt="1"/>
            </a:pPr>
            <a:r>
              <a:rPr lang="en-US" sz="2199" spc="439">
                <a:solidFill>
                  <a:srgbClr val="000000"/>
                </a:solidFill>
                <a:latin typeface="Arimo"/>
              </a:rPr>
              <a:t>In empirical practice, {βt} is very small that βt ∈ (0.01, 0.1).    It can simplified as:</a:t>
            </a:r>
          </a:p>
        </p:txBody>
      </p:sp>
      <p:sp>
        <p:nvSpPr>
          <p:cNvPr name="Freeform 29" id="29"/>
          <p:cNvSpPr/>
          <p:nvPr/>
        </p:nvSpPr>
        <p:spPr>
          <a:xfrm flipH="false" flipV="false" rot="0">
            <a:off x="5287117" y="4171652"/>
            <a:ext cx="7260632" cy="627658"/>
          </a:xfrm>
          <a:custGeom>
            <a:avLst/>
            <a:gdLst/>
            <a:ahLst/>
            <a:cxnLst/>
            <a:rect r="r" b="b" t="t" l="l"/>
            <a:pathLst>
              <a:path h="627658" w="7260632">
                <a:moveTo>
                  <a:pt x="0" y="0"/>
                </a:moveTo>
                <a:lnTo>
                  <a:pt x="7260632" y="0"/>
                </a:lnTo>
                <a:lnTo>
                  <a:pt x="7260632" y="627658"/>
                </a:lnTo>
                <a:lnTo>
                  <a:pt x="0" y="627658"/>
                </a:lnTo>
                <a:lnTo>
                  <a:pt x="0" y="0"/>
                </a:lnTo>
                <a:close/>
              </a:path>
            </a:pathLst>
          </a:custGeom>
          <a:blipFill>
            <a:blip r:embed="rId3"/>
            <a:stretch>
              <a:fillRect l="0" t="-97057" r="-81665" b="0"/>
            </a:stretch>
          </a:blipFill>
        </p:spPr>
      </p:sp>
      <p:grpSp>
        <p:nvGrpSpPr>
          <p:cNvPr name="Group 30" id="30"/>
          <p:cNvGrpSpPr/>
          <p:nvPr/>
        </p:nvGrpSpPr>
        <p:grpSpPr>
          <a:xfrm rot="0">
            <a:off x="648548" y="651116"/>
            <a:ext cx="1189369" cy="1203313"/>
            <a:chOff x="0" y="0"/>
            <a:chExt cx="1585825" cy="1604417"/>
          </a:xfrm>
        </p:grpSpPr>
        <p:grpSp>
          <p:nvGrpSpPr>
            <p:cNvPr name="Group 31" id="31"/>
            <p:cNvGrpSpPr/>
            <p:nvPr/>
          </p:nvGrpSpPr>
          <p:grpSpPr>
            <a:xfrm rot="0">
              <a:off x="0" y="0"/>
              <a:ext cx="1585825" cy="158582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4" id="34"/>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6"/>
              <a:stretch>
                <a:fillRect l="0" t="0" r="0" b="0"/>
              </a:stretch>
            </a:blipFill>
          </p:spPr>
        </p:sp>
      </p:gr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4345779"/>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5145657" y="3048410"/>
            <a:ext cx="8880190" cy="1358257"/>
          </a:xfrm>
          <a:custGeom>
            <a:avLst/>
            <a:gdLst/>
            <a:ahLst/>
            <a:cxnLst/>
            <a:rect r="r" b="b" t="t" l="l"/>
            <a:pathLst>
              <a:path h="1358257" w="8880190">
                <a:moveTo>
                  <a:pt x="0" y="0"/>
                </a:moveTo>
                <a:lnTo>
                  <a:pt x="8880189" y="0"/>
                </a:lnTo>
                <a:lnTo>
                  <a:pt x="8880189" y="1358256"/>
                </a:lnTo>
                <a:lnTo>
                  <a:pt x="0" y="1358256"/>
                </a:lnTo>
                <a:lnTo>
                  <a:pt x="0" y="0"/>
                </a:lnTo>
                <a:close/>
              </a:path>
            </a:pathLst>
          </a:custGeom>
          <a:blipFill>
            <a:blip r:embed="rId3"/>
            <a:stretch>
              <a:fillRect l="0" t="0" r="0" b="0"/>
            </a:stretch>
          </a:blipFill>
        </p:spPr>
      </p:sp>
      <p:sp>
        <p:nvSpPr>
          <p:cNvPr name="Freeform 16" id="16"/>
          <p:cNvSpPr/>
          <p:nvPr/>
        </p:nvSpPr>
        <p:spPr>
          <a:xfrm flipH="false" flipV="false" rot="0">
            <a:off x="5093147" y="5848722"/>
            <a:ext cx="8691324" cy="1836620"/>
          </a:xfrm>
          <a:custGeom>
            <a:avLst/>
            <a:gdLst/>
            <a:ahLst/>
            <a:cxnLst/>
            <a:rect r="r" b="b" t="t" l="l"/>
            <a:pathLst>
              <a:path h="1836620" w="8691324">
                <a:moveTo>
                  <a:pt x="0" y="0"/>
                </a:moveTo>
                <a:lnTo>
                  <a:pt x="8691324" y="0"/>
                </a:lnTo>
                <a:lnTo>
                  <a:pt x="8691324" y="1836620"/>
                </a:lnTo>
                <a:lnTo>
                  <a:pt x="0" y="1836620"/>
                </a:lnTo>
                <a:lnTo>
                  <a:pt x="0" y="0"/>
                </a:lnTo>
                <a:close/>
              </a:path>
            </a:pathLst>
          </a:custGeom>
          <a:blipFill>
            <a:blip r:embed="rId4"/>
            <a:stretch>
              <a:fillRect l="0" t="-6363" r="0" b="-6363"/>
            </a:stretch>
          </a:blipFill>
        </p:spPr>
      </p:sp>
      <p:sp>
        <p:nvSpPr>
          <p:cNvPr name="TextBox 17" id="17"/>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3. Score based model with diffusion process</a:t>
            </a:r>
          </a:p>
        </p:txBody>
      </p:sp>
      <p:sp>
        <p:nvSpPr>
          <p:cNvPr name="TextBox 18" id="18"/>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9" id="19"/>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20" id="20"/>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1" id="21"/>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2" id="22"/>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3" id="23"/>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sp>
        <p:nvSpPr>
          <p:cNvPr name="TextBox 24" id="24"/>
          <p:cNvSpPr txBox="true"/>
          <p:nvPr/>
        </p:nvSpPr>
        <p:spPr>
          <a:xfrm rot="0">
            <a:off x="41053" y="5565753"/>
            <a:ext cx="2624351" cy="701548"/>
          </a:xfrm>
          <a:prstGeom prst="rect">
            <a:avLst/>
          </a:prstGeom>
        </p:spPr>
        <p:txBody>
          <a:bodyPr anchor="t" rtlCol="false" tIns="0" lIns="0" bIns="0" rIns="0">
            <a:spAutoFit/>
          </a:bodyPr>
          <a:lstStyle/>
          <a:p>
            <a:pPr algn="ctr">
              <a:lnSpc>
                <a:spcPts val="2816"/>
              </a:lnSpc>
            </a:pPr>
            <a:r>
              <a:rPr lang="en-US" sz="2200" spc="440">
                <a:solidFill>
                  <a:srgbClr val="304370"/>
                </a:solidFill>
                <a:latin typeface="思源黑体 Medium"/>
              </a:rPr>
              <a:t>Score matching</a:t>
            </a:r>
          </a:p>
        </p:txBody>
      </p:sp>
      <p:sp>
        <p:nvSpPr>
          <p:cNvPr name="TextBox 25" id="25"/>
          <p:cNvSpPr txBox="true"/>
          <p:nvPr/>
        </p:nvSpPr>
        <p:spPr>
          <a:xfrm rot="0">
            <a:off x="5172205" y="2095466"/>
            <a:ext cx="8612267" cy="393700"/>
          </a:xfrm>
          <a:prstGeom prst="rect">
            <a:avLst/>
          </a:prstGeom>
        </p:spPr>
        <p:txBody>
          <a:bodyPr anchor="t" rtlCol="false" tIns="0" lIns="0" bIns="0" rIns="0">
            <a:spAutoFit/>
          </a:bodyPr>
          <a:lstStyle/>
          <a:p>
            <a:pPr algn="ctr">
              <a:lnSpc>
                <a:spcPts val="3199"/>
              </a:lnSpc>
            </a:pPr>
            <a:r>
              <a:rPr lang="en-US" sz="2499" spc="499">
                <a:solidFill>
                  <a:srgbClr val="000000"/>
                </a:solidFill>
                <a:latin typeface="思源黑体 Medium"/>
              </a:rPr>
              <a:t>2. There is an analytic solution for x_t:  </a:t>
            </a:r>
          </a:p>
        </p:txBody>
      </p:sp>
      <p:sp>
        <p:nvSpPr>
          <p:cNvPr name="TextBox 26" id="26"/>
          <p:cNvSpPr txBox="true"/>
          <p:nvPr/>
        </p:nvSpPr>
        <p:spPr>
          <a:xfrm rot="0">
            <a:off x="5093147" y="5004896"/>
            <a:ext cx="8157091" cy="393700"/>
          </a:xfrm>
          <a:prstGeom prst="rect">
            <a:avLst/>
          </a:prstGeom>
        </p:spPr>
        <p:txBody>
          <a:bodyPr anchor="t" rtlCol="false" tIns="0" lIns="0" bIns="0" rIns="0">
            <a:spAutoFit/>
          </a:bodyPr>
          <a:lstStyle/>
          <a:p>
            <a:pPr algn="ctr">
              <a:lnSpc>
                <a:spcPts val="3199"/>
              </a:lnSpc>
            </a:pPr>
            <a:r>
              <a:rPr lang="en-US" sz="2499" spc="499">
                <a:solidFill>
                  <a:srgbClr val="000000"/>
                </a:solidFill>
                <a:latin typeface="思源黑体 Medium"/>
              </a:rPr>
              <a:t>3. The marginal distribution of x_t is: </a:t>
            </a:r>
          </a:p>
        </p:txBody>
      </p:sp>
      <p:sp>
        <p:nvSpPr>
          <p:cNvPr name="TextBox 27" id="27"/>
          <p:cNvSpPr txBox="true"/>
          <p:nvPr/>
        </p:nvSpPr>
        <p:spPr>
          <a:xfrm rot="0">
            <a:off x="4909567" y="7970987"/>
            <a:ext cx="7253906" cy="774617"/>
          </a:xfrm>
          <a:prstGeom prst="rect">
            <a:avLst/>
          </a:prstGeom>
        </p:spPr>
        <p:txBody>
          <a:bodyPr anchor="t" rtlCol="false" tIns="0" lIns="0" bIns="0" rIns="0">
            <a:spAutoFit/>
          </a:bodyPr>
          <a:lstStyle/>
          <a:p>
            <a:pPr algn="ctr">
              <a:lnSpc>
                <a:spcPts val="3120"/>
              </a:lnSpc>
            </a:pPr>
            <a:r>
              <a:rPr lang="en-US" sz="2438" spc="487">
                <a:solidFill>
                  <a:srgbClr val="000000"/>
                </a:solidFill>
                <a:latin typeface="思源黑体 Medium"/>
              </a:rPr>
              <a:t>4. When t→∞, µ_t→0, σ_t=O(1). </a:t>
            </a:r>
          </a:p>
          <a:p>
            <a:pPr algn="ctr">
              <a:lnSpc>
                <a:spcPts val="3120"/>
              </a:lnSpc>
            </a:pPr>
            <a:r>
              <a:rPr lang="en-US" sz="2438" spc="487">
                <a:solidFill>
                  <a:srgbClr val="000000"/>
                </a:solidFill>
                <a:latin typeface="思源黑体 Medium"/>
              </a:rPr>
              <a:t>     The same as discrete DDPM !!!</a:t>
            </a:r>
          </a:p>
        </p:txBody>
      </p:sp>
      <p:grpSp>
        <p:nvGrpSpPr>
          <p:cNvPr name="Group 28" id="28"/>
          <p:cNvGrpSpPr/>
          <p:nvPr/>
        </p:nvGrpSpPr>
        <p:grpSpPr>
          <a:xfrm rot="0">
            <a:off x="648548" y="651116"/>
            <a:ext cx="1189369" cy="1203313"/>
            <a:chOff x="0" y="0"/>
            <a:chExt cx="1585825" cy="1604417"/>
          </a:xfrm>
        </p:grpSpPr>
        <p:grpSp>
          <p:nvGrpSpPr>
            <p:cNvPr name="Group 29" id="29"/>
            <p:cNvGrpSpPr/>
            <p:nvPr/>
          </p:nvGrpSpPr>
          <p:grpSpPr>
            <a:xfrm rot="0">
              <a:off x="0" y="0"/>
              <a:ext cx="1585825" cy="158582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1" id="31"/>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2" id="32"/>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5"/>
              <a:stretch>
                <a:fillRect l="0" t="0" r="0" b="0"/>
              </a:stretch>
            </a:blipFill>
          </p:spPr>
        </p:sp>
      </p:gr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4345779"/>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3928220" y="5499122"/>
            <a:ext cx="12439121" cy="3280868"/>
          </a:xfrm>
          <a:custGeom>
            <a:avLst/>
            <a:gdLst/>
            <a:ahLst/>
            <a:cxnLst/>
            <a:rect r="r" b="b" t="t" l="l"/>
            <a:pathLst>
              <a:path h="3280868" w="12439121">
                <a:moveTo>
                  <a:pt x="0" y="0"/>
                </a:moveTo>
                <a:lnTo>
                  <a:pt x="12439121" y="0"/>
                </a:lnTo>
                <a:lnTo>
                  <a:pt x="12439121" y="3280868"/>
                </a:lnTo>
                <a:lnTo>
                  <a:pt x="0" y="3280868"/>
                </a:lnTo>
                <a:lnTo>
                  <a:pt x="0" y="0"/>
                </a:lnTo>
                <a:close/>
              </a:path>
            </a:pathLst>
          </a:custGeom>
          <a:blipFill>
            <a:blip r:embed="rId3"/>
            <a:stretch>
              <a:fillRect l="0" t="0" r="0" b="0"/>
            </a:stretch>
          </a:blipFill>
        </p:spPr>
      </p:sp>
      <p:sp>
        <p:nvSpPr>
          <p:cNvPr name="TextBox 16" id="16"/>
          <p:cNvSpPr txBox="true"/>
          <p:nvPr/>
        </p:nvSpPr>
        <p:spPr>
          <a:xfrm rot="0">
            <a:off x="3336378" y="768223"/>
            <a:ext cx="14230388"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4. Reverse SDE and probability flow ODE of diffusion process</a:t>
            </a:r>
          </a:p>
        </p:txBody>
      </p:sp>
      <p:sp>
        <p:nvSpPr>
          <p:cNvPr name="TextBox 17" id="17"/>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8" id="18"/>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19" id="19"/>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0" id="20"/>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1" id="21"/>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2" id="22"/>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sp>
        <p:nvSpPr>
          <p:cNvPr name="TextBox 23" id="23"/>
          <p:cNvSpPr txBox="true"/>
          <p:nvPr/>
        </p:nvSpPr>
        <p:spPr>
          <a:xfrm rot="0">
            <a:off x="41053" y="5565753"/>
            <a:ext cx="2624351" cy="701548"/>
          </a:xfrm>
          <a:prstGeom prst="rect">
            <a:avLst/>
          </a:prstGeom>
        </p:spPr>
        <p:txBody>
          <a:bodyPr anchor="t" rtlCol="false" tIns="0" lIns="0" bIns="0" rIns="0">
            <a:spAutoFit/>
          </a:bodyPr>
          <a:lstStyle/>
          <a:p>
            <a:pPr algn="ctr">
              <a:lnSpc>
                <a:spcPts val="2816"/>
              </a:lnSpc>
            </a:pPr>
            <a:r>
              <a:rPr lang="en-US" sz="2200" spc="440">
                <a:solidFill>
                  <a:srgbClr val="304370"/>
                </a:solidFill>
                <a:latin typeface="思源黑体 Medium"/>
              </a:rPr>
              <a:t>Score matching</a:t>
            </a:r>
          </a:p>
        </p:txBody>
      </p:sp>
      <p:sp>
        <p:nvSpPr>
          <p:cNvPr name="TextBox 24" id="24"/>
          <p:cNvSpPr txBox="true"/>
          <p:nvPr/>
        </p:nvSpPr>
        <p:spPr>
          <a:xfrm rot="0">
            <a:off x="3661467" y="1971845"/>
            <a:ext cx="12921258" cy="1593850"/>
          </a:xfrm>
          <a:prstGeom prst="rect">
            <a:avLst/>
          </a:prstGeom>
        </p:spPr>
        <p:txBody>
          <a:bodyPr anchor="t" rtlCol="false" tIns="0" lIns="0" bIns="0" rIns="0">
            <a:spAutoFit/>
          </a:bodyPr>
          <a:lstStyle/>
          <a:p>
            <a:pPr algn="l" marL="539746" indent="-269873" lvl="1">
              <a:lnSpc>
                <a:spcPts val="3199"/>
              </a:lnSpc>
              <a:buFont typeface="Arial"/>
              <a:buChar char="•"/>
            </a:pPr>
            <a:r>
              <a:rPr lang="en-US" sz="2499" spc="499">
                <a:solidFill>
                  <a:srgbClr val="000000"/>
                </a:solidFill>
                <a:latin typeface="思源黑体 Medium"/>
              </a:rPr>
              <a:t>Setup:  </a:t>
            </a:r>
          </a:p>
          <a:p>
            <a:pPr algn="l">
              <a:lnSpc>
                <a:spcPts val="3199"/>
              </a:lnSpc>
            </a:pPr>
            <a:r>
              <a:rPr lang="en-US" sz="2499" spc="499">
                <a:solidFill>
                  <a:srgbClr val="000000"/>
                </a:solidFill>
                <a:latin typeface="Arimo"/>
              </a:rPr>
              <a:t>    The white noise N(0,I) as the limit of the forward process, </a:t>
            </a:r>
          </a:p>
          <a:p>
            <a:pPr algn="l">
              <a:lnSpc>
                <a:spcPts val="3199"/>
              </a:lnSpc>
            </a:pPr>
            <a:r>
              <a:rPr lang="en-US" sz="2499" spc="499">
                <a:solidFill>
                  <a:srgbClr val="000000"/>
                </a:solidFill>
                <a:latin typeface="Arimo"/>
              </a:rPr>
              <a:t>    </a:t>
            </a:r>
            <a:r>
              <a:rPr lang="en-US" sz="2499" spc="499">
                <a:solidFill>
                  <a:srgbClr val="000000"/>
                </a:solidFill>
                <a:latin typeface="Arimo"/>
              </a:rPr>
              <a:t>if this process is invertible, we can </a:t>
            </a:r>
            <a:r>
              <a:rPr lang="en-US" sz="2499" spc="499">
                <a:solidFill>
                  <a:srgbClr val="000000"/>
                </a:solidFill>
                <a:latin typeface="Arimo"/>
              </a:rPr>
              <a:t>first easily sample from </a:t>
            </a:r>
          </a:p>
          <a:p>
            <a:pPr algn="l">
              <a:lnSpc>
                <a:spcPts val="3199"/>
              </a:lnSpc>
            </a:pPr>
            <a:r>
              <a:rPr lang="en-US" sz="2499" spc="499">
                <a:solidFill>
                  <a:srgbClr val="000000"/>
                </a:solidFill>
                <a:latin typeface="Arimo"/>
              </a:rPr>
              <a:t>    N(0,I), and generate image/vedio data </a:t>
            </a:r>
            <a:r>
              <a:rPr lang="en-US" sz="2499" spc="499">
                <a:solidFill>
                  <a:srgbClr val="000000"/>
                </a:solidFill>
                <a:latin typeface="Arimo"/>
              </a:rPr>
              <a:t>via reverse transform.</a:t>
            </a:r>
          </a:p>
        </p:txBody>
      </p:sp>
      <p:sp>
        <p:nvSpPr>
          <p:cNvPr name="TextBox 25" id="25"/>
          <p:cNvSpPr txBox="true"/>
          <p:nvPr/>
        </p:nvSpPr>
        <p:spPr>
          <a:xfrm rot="0">
            <a:off x="3661467" y="4415636"/>
            <a:ext cx="12705874" cy="1193800"/>
          </a:xfrm>
          <a:prstGeom prst="rect">
            <a:avLst/>
          </a:prstGeom>
        </p:spPr>
        <p:txBody>
          <a:bodyPr anchor="t" rtlCol="false" tIns="0" lIns="0" bIns="0" rIns="0">
            <a:spAutoFit/>
          </a:bodyPr>
          <a:lstStyle/>
          <a:p>
            <a:pPr algn="l" marL="539746" indent="-269873" lvl="1">
              <a:lnSpc>
                <a:spcPts val="3199"/>
              </a:lnSpc>
              <a:buFont typeface="Arial"/>
              <a:buChar char="•"/>
            </a:pPr>
            <a:r>
              <a:rPr lang="en-US" sz="2499" spc="499">
                <a:solidFill>
                  <a:srgbClr val="000000"/>
                </a:solidFill>
                <a:latin typeface="思源黑体 Medium"/>
              </a:rPr>
              <a:t>Theoretical results:</a:t>
            </a:r>
          </a:p>
          <a:p>
            <a:pPr algn="ctr">
              <a:lnSpc>
                <a:spcPts val="3199"/>
              </a:lnSpc>
            </a:pPr>
            <a:r>
              <a:rPr lang="en-US" sz="2499" spc="499">
                <a:solidFill>
                  <a:srgbClr val="000000"/>
                </a:solidFill>
                <a:latin typeface="思源黑体 Medium"/>
              </a:rPr>
              <a:t>    1. For general SDE, there is a corresponding reverse SDE.</a:t>
            </a:r>
          </a:p>
          <a:p>
            <a:pPr algn="l">
              <a:lnSpc>
                <a:spcPts val="3199"/>
              </a:lnSpc>
            </a:pPr>
          </a:p>
        </p:txBody>
      </p:sp>
      <p:grpSp>
        <p:nvGrpSpPr>
          <p:cNvPr name="Group 26" id="26"/>
          <p:cNvGrpSpPr/>
          <p:nvPr/>
        </p:nvGrpSpPr>
        <p:grpSpPr>
          <a:xfrm rot="0">
            <a:off x="648548" y="651116"/>
            <a:ext cx="1189369" cy="1203313"/>
            <a:chOff x="0" y="0"/>
            <a:chExt cx="1585825" cy="1604417"/>
          </a:xfrm>
        </p:grpSpPr>
        <p:grpSp>
          <p:nvGrpSpPr>
            <p:cNvPr name="Group 27" id="27"/>
            <p:cNvGrpSpPr/>
            <p:nvPr/>
          </p:nvGrpSpPr>
          <p:grpSpPr>
            <a:xfrm rot="0">
              <a:off x="0" y="0"/>
              <a:ext cx="1585825" cy="158582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29" id="29"/>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0" id="30"/>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4345779"/>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4124778" y="3855903"/>
            <a:ext cx="10288244" cy="1542693"/>
          </a:xfrm>
          <a:custGeom>
            <a:avLst/>
            <a:gdLst/>
            <a:ahLst/>
            <a:cxnLst/>
            <a:rect r="r" b="b" t="t" l="l"/>
            <a:pathLst>
              <a:path h="1542693" w="10288244">
                <a:moveTo>
                  <a:pt x="0" y="0"/>
                </a:moveTo>
                <a:lnTo>
                  <a:pt x="10288244" y="0"/>
                </a:lnTo>
                <a:lnTo>
                  <a:pt x="10288244" y="1542693"/>
                </a:lnTo>
                <a:lnTo>
                  <a:pt x="0" y="1542693"/>
                </a:lnTo>
                <a:lnTo>
                  <a:pt x="0" y="0"/>
                </a:lnTo>
                <a:close/>
              </a:path>
            </a:pathLst>
          </a:custGeom>
          <a:blipFill>
            <a:blip r:embed="rId3"/>
            <a:stretch>
              <a:fillRect l="0" t="0" r="0" b="0"/>
            </a:stretch>
          </a:blipFill>
        </p:spPr>
      </p:sp>
      <p:sp>
        <p:nvSpPr>
          <p:cNvPr name="Freeform 16" id="16"/>
          <p:cNvSpPr/>
          <p:nvPr/>
        </p:nvSpPr>
        <p:spPr>
          <a:xfrm flipH="false" flipV="false" rot="0">
            <a:off x="4522924" y="6337344"/>
            <a:ext cx="10478168" cy="3526193"/>
          </a:xfrm>
          <a:custGeom>
            <a:avLst/>
            <a:gdLst/>
            <a:ahLst/>
            <a:cxnLst/>
            <a:rect r="r" b="b" t="t" l="l"/>
            <a:pathLst>
              <a:path h="3526193" w="10478168">
                <a:moveTo>
                  <a:pt x="0" y="0"/>
                </a:moveTo>
                <a:lnTo>
                  <a:pt x="10478169" y="0"/>
                </a:lnTo>
                <a:lnTo>
                  <a:pt x="10478169" y="3526194"/>
                </a:lnTo>
                <a:lnTo>
                  <a:pt x="0" y="3526194"/>
                </a:lnTo>
                <a:lnTo>
                  <a:pt x="0" y="0"/>
                </a:lnTo>
                <a:close/>
              </a:path>
            </a:pathLst>
          </a:custGeom>
          <a:blipFill>
            <a:blip r:embed="rId4"/>
            <a:stretch>
              <a:fillRect l="-706" t="0" r="0" b="0"/>
            </a:stretch>
          </a:blipFill>
        </p:spPr>
      </p:sp>
      <p:sp>
        <p:nvSpPr>
          <p:cNvPr name="TextBox 17" id="17"/>
          <p:cNvSpPr txBox="true"/>
          <p:nvPr/>
        </p:nvSpPr>
        <p:spPr>
          <a:xfrm rot="0">
            <a:off x="3336378" y="768223"/>
            <a:ext cx="14230388"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4. Reverse SDE and probability flow ODE of diffusion process</a:t>
            </a:r>
          </a:p>
        </p:txBody>
      </p:sp>
      <p:sp>
        <p:nvSpPr>
          <p:cNvPr name="TextBox 18" id="18"/>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9" id="19"/>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20" id="20"/>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1" id="21"/>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2" id="22"/>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3" id="23"/>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sp>
        <p:nvSpPr>
          <p:cNvPr name="TextBox 24" id="24"/>
          <p:cNvSpPr txBox="true"/>
          <p:nvPr/>
        </p:nvSpPr>
        <p:spPr>
          <a:xfrm rot="0">
            <a:off x="41053" y="5565753"/>
            <a:ext cx="2624351" cy="701548"/>
          </a:xfrm>
          <a:prstGeom prst="rect">
            <a:avLst/>
          </a:prstGeom>
        </p:spPr>
        <p:txBody>
          <a:bodyPr anchor="t" rtlCol="false" tIns="0" lIns="0" bIns="0" rIns="0">
            <a:spAutoFit/>
          </a:bodyPr>
          <a:lstStyle/>
          <a:p>
            <a:pPr algn="ctr">
              <a:lnSpc>
                <a:spcPts val="2816"/>
              </a:lnSpc>
            </a:pPr>
            <a:r>
              <a:rPr lang="en-US" sz="2200" spc="440">
                <a:solidFill>
                  <a:srgbClr val="304370"/>
                </a:solidFill>
                <a:latin typeface="思源黑体 Medium"/>
              </a:rPr>
              <a:t>Score matching</a:t>
            </a:r>
          </a:p>
        </p:txBody>
      </p:sp>
      <p:sp>
        <p:nvSpPr>
          <p:cNvPr name="TextBox 25" id="25"/>
          <p:cNvSpPr txBox="true"/>
          <p:nvPr/>
        </p:nvSpPr>
        <p:spPr>
          <a:xfrm rot="0">
            <a:off x="3524610" y="1620012"/>
            <a:ext cx="13230920" cy="2393950"/>
          </a:xfrm>
          <a:prstGeom prst="rect">
            <a:avLst/>
          </a:prstGeom>
        </p:spPr>
        <p:txBody>
          <a:bodyPr anchor="t" rtlCol="false" tIns="0" lIns="0" bIns="0" rIns="0">
            <a:spAutoFit/>
          </a:bodyPr>
          <a:lstStyle/>
          <a:p>
            <a:pPr algn="l" marL="539746" indent="-269873" lvl="1">
              <a:lnSpc>
                <a:spcPts val="3199"/>
              </a:lnSpc>
              <a:buFont typeface="Arial"/>
              <a:buChar char="•"/>
            </a:pPr>
            <a:r>
              <a:rPr lang="en-US" sz="2499" spc="499">
                <a:solidFill>
                  <a:srgbClr val="000000"/>
                </a:solidFill>
                <a:latin typeface="思源黑体 Medium"/>
              </a:rPr>
              <a:t>Theoretical results:</a:t>
            </a:r>
          </a:p>
          <a:p>
            <a:pPr algn="ctr">
              <a:lnSpc>
                <a:spcPts val="3199"/>
              </a:lnSpc>
            </a:pPr>
            <a:r>
              <a:rPr lang="en-US" sz="2499" spc="499">
                <a:solidFill>
                  <a:srgbClr val="000000"/>
                </a:solidFill>
                <a:latin typeface="Arimo"/>
              </a:rPr>
              <a:t>    2. For general SDE, there is a 1-1 correspondence to a type</a:t>
            </a:r>
          </a:p>
          <a:p>
            <a:pPr algn="l">
              <a:lnSpc>
                <a:spcPts val="3199"/>
              </a:lnSpc>
            </a:pPr>
            <a:r>
              <a:rPr lang="en-US" sz="2499" spc="499">
                <a:solidFill>
                  <a:srgbClr val="000000"/>
                </a:solidFill>
                <a:latin typeface="Arimo"/>
              </a:rPr>
              <a:t>      of ODE, called probability flow ODE</a:t>
            </a:r>
            <a:r>
              <a:rPr lang="en-US" sz="2499" spc="499">
                <a:solidFill>
                  <a:srgbClr val="000000"/>
                </a:solidFill>
                <a:latin typeface="Arimo"/>
              </a:rPr>
              <a:t>. This ODE preserves the</a:t>
            </a:r>
          </a:p>
          <a:p>
            <a:pPr algn="l">
              <a:lnSpc>
                <a:spcPts val="3199"/>
              </a:lnSpc>
            </a:pPr>
            <a:r>
              <a:rPr lang="en-US" sz="2499" spc="499">
                <a:solidFill>
                  <a:srgbClr val="000000"/>
                </a:solidFill>
                <a:latin typeface="Arimo"/>
              </a:rPr>
              <a:t>      same marginal distribution as the SDE, given the same </a:t>
            </a:r>
          </a:p>
          <a:p>
            <a:pPr algn="l">
              <a:lnSpc>
                <a:spcPts val="3199"/>
              </a:lnSpc>
            </a:pPr>
            <a:r>
              <a:rPr lang="en-US" sz="2499" spc="499">
                <a:solidFill>
                  <a:srgbClr val="000000"/>
                </a:solidFill>
                <a:latin typeface="Arimo"/>
              </a:rPr>
              <a:t>      initial distribution.</a:t>
            </a:r>
          </a:p>
          <a:p>
            <a:pPr algn="l">
              <a:lnSpc>
                <a:spcPts val="3199"/>
              </a:lnSpc>
            </a:pPr>
          </a:p>
        </p:txBody>
      </p:sp>
      <p:sp>
        <p:nvSpPr>
          <p:cNvPr name="TextBox 26" id="26"/>
          <p:cNvSpPr txBox="true"/>
          <p:nvPr/>
        </p:nvSpPr>
        <p:spPr>
          <a:xfrm rot="0">
            <a:off x="3699794" y="5760546"/>
            <a:ext cx="5744289" cy="393700"/>
          </a:xfrm>
          <a:prstGeom prst="rect">
            <a:avLst/>
          </a:prstGeom>
        </p:spPr>
        <p:txBody>
          <a:bodyPr anchor="t" rtlCol="false" tIns="0" lIns="0" bIns="0" rIns="0">
            <a:spAutoFit/>
          </a:bodyPr>
          <a:lstStyle/>
          <a:p>
            <a:pPr algn="ctr" marL="539746" indent="-269873" lvl="1">
              <a:lnSpc>
                <a:spcPts val="3199"/>
              </a:lnSpc>
              <a:buFont typeface="Arial"/>
              <a:buChar char="•"/>
            </a:pPr>
            <a:r>
              <a:rPr lang="en-US" sz="2499" spc="499">
                <a:solidFill>
                  <a:srgbClr val="000000"/>
                </a:solidFill>
                <a:latin typeface="思源黑体 Medium"/>
              </a:rPr>
              <a:t>Intuitive understanding:</a:t>
            </a:r>
          </a:p>
        </p:txBody>
      </p:sp>
      <p:grpSp>
        <p:nvGrpSpPr>
          <p:cNvPr name="Group 27" id="27"/>
          <p:cNvGrpSpPr/>
          <p:nvPr/>
        </p:nvGrpSpPr>
        <p:grpSpPr>
          <a:xfrm rot="0">
            <a:off x="648548" y="651116"/>
            <a:ext cx="1189369" cy="1203313"/>
            <a:chOff x="0" y="0"/>
            <a:chExt cx="1585825" cy="1604417"/>
          </a:xfrm>
        </p:grpSpPr>
        <p:grpSp>
          <p:nvGrpSpPr>
            <p:cNvPr name="Group 28" id="28"/>
            <p:cNvGrpSpPr/>
            <p:nvPr/>
          </p:nvGrpSpPr>
          <p:grpSpPr>
            <a:xfrm rot="0">
              <a:off x="0" y="0"/>
              <a:ext cx="1585825" cy="158582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1" id="31"/>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5"/>
              <a:stretch>
                <a:fillRect l="0" t="0" r="0" b="0"/>
              </a:stretch>
            </a:blipFill>
          </p:spPr>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2F5"/>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95487"/>
            <a:chOff x="0" y="0"/>
            <a:chExt cx="4816593" cy="709923"/>
          </a:xfrm>
        </p:grpSpPr>
        <p:sp>
          <p:nvSpPr>
            <p:cNvPr name="Freeform 3" id="3"/>
            <p:cNvSpPr/>
            <p:nvPr/>
          </p:nvSpPr>
          <p:spPr>
            <a:xfrm flipH="false" flipV="false" rot="0">
              <a:off x="0" y="0"/>
              <a:ext cx="4816592" cy="709923"/>
            </a:xfrm>
            <a:custGeom>
              <a:avLst/>
              <a:gdLst/>
              <a:ahLst/>
              <a:cxnLst/>
              <a:rect r="r" b="b" t="t" l="l"/>
              <a:pathLst>
                <a:path h="709923" w="4816592">
                  <a:moveTo>
                    <a:pt x="0" y="0"/>
                  </a:moveTo>
                  <a:lnTo>
                    <a:pt x="4816592" y="0"/>
                  </a:lnTo>
                  <a:lnTo>
                    <a:pt x="4816592" y="709923"/>
                  </a:lnTo>
                  <a:lnTo>
                    <a:pt x="0" y="709923"/>
                  </a:lnTo>
                  <a:close/>
                </a:path>
              </a:pathLst>
            </a:custGeom>
            <a:solidFill>
              <a:srgbClr val="304370"/>
            </a:solidFill>
          </p:spPr>
        </p:sp>
        <p:sp>
          <p:nvSpPr>
            <p:cNvPr name="TextBox 4" id="4"/>
            <p:cNvSpPr txBox="true"/>
            <p:nvPr/>
          </p:nvSpPr>
          <p:spPr>
            <a:xfrm>
              <a:off x="0" y="-47625"/>
              <a:ext cx="4816593" cy="75754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852109" y="3829259"/>
            <a:ext cx="6492460" cy="988695"/>
            <a:chOff x="0" y="0"/>
            <a:chExt cx="8656614" cy="1318260"/>
          </a:xfrm>
        </p:grpSpPr>
        <p:grpSp>
          <p:nvGrpSpPr>
            <p:cNvPr name="Group 6" id="6"/>
            <p:cNvGrpSpPr>
              <a:grpSpLocks noChangeAspect="true"/>
            </p:cNvGrpSpPr>
            <p:nvPr/>
          </p:nvGrpSpPr>
          <p:grpSpPr>
            <a:xfrm rot="0">
              <a:off x="0" y="0"/>
              <a:ext cx="1318260" cy="1318260"/>
              <a:chOff x="0" y="0"/>
              <a:chExt cx="6350000" cy="6350000"/>
            </a:xfrm>
          </p:grpSpPr>
          <p:sp>
            <p:nvSpPr>
              <p:cNvPr name="Freeform 7" id="7"/>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name="TextBox 8" id="8"/>
            <p:cNvSpPr txBox="true"/>
            <p:nvPr/>
          </p:nvSpPr>
          <p:spPr>
            <a:xfrm rot="0">
              <a:off x="0" y="136870"/>
              <a:ext cx="1318260" cy="980440"/>
            </a:xfrm>
            <a:prstGeom prst="rect">
              <a:avLst/>
            </a:prstGeom>
          </p:spPr>
          <p:txBody>
            <a:bodyPr anchor="t" rtlCol="false" tIns="0" lIns="0" bIns="0" rIns="0">
              <a:spAutoFit/>
            </a:bodyPr>
            <a:lstStyle/>
            <a:p>
              <a:pPr algn="ctr">
                <a:lnSpc>
                  <a:spcPts val="5759"/>
                </a:lnSpc>
              </a:pPr>
              <a:r>
                <a:rPr lang="en-US" sz="4499" spc="359">
                  <a:solidFill>
                    <a:srgbClr val="FFFFFF"/>
                  </a:solidFill>
                  <a:latin typeface="Aharoni CLM Bold"/>
                </a:rPr>
                <a:t>1</a:t>
              </a:r>
            </a:p>
          </p:txBody>
        </p:sp>
        <p:sp>
          <p:nvSpPr>
            <p:cNvPr name="TextBox 9" id="9"/>
            <p:cNvSpPr txBox="true"/>
            <p:nvPr/>
          </p:nvSpPr>
          <p:spPr>
            <a:xfrm rot="0">
              <a:off x="2207260" y="264880"/>
              <a:ext cx="6449354" cy="651975"/>
            </a:xfrm>
            <a:prstGeom prst="rect">
              <a:avLst/>
            </a:prstGeom>
          </p:spPr>
          <p:txBody>
            <a:bodyPr anchor="t" rtlCol="false" tIns="0" lIns="0" bIns="0" rIns="0">
              <a:spAutoFit/>
            </a:bodyPr>
            <a:lstStyle/>
            <a:p>
              <a:pPr algn="l">
                <a:lnSpc>
                  <a:spcPts val="4096"/>
                </a:lnSpc>
              </a:pPr>
              <a:r>
                <a:rPr lang="en-US" sz="3200" spc="320">
                  <a:solidFill>
                    <a:srgbClr val="000000"/>
                  </a:solidFill>
                  <a:latin typeface="思源黑体 Bold"/>
                </a:rPr>
                <a:t>Background</a:t>
              </a:r>
            </a:p>
          </p:txBody>
        </p:sp>
      </p:grpSp>
      <p:grpSp>
        <p:nvGrpSpPr>
          <p:cNvPr name="Group 10" id="10"/>
          <p:cNvGrpSpPr/>
          <p:nvPr/>
        </p:nvGrpSpPr>
        <p:grpSpPr>
          <a:xfrm rot="0">
            <a:off x="2852109" y="5674907"/>
            <a:ext cx="6492460" cy="988695"/>
            <a:chOff x="0" y="0"/>
            <a:chExt cx="8656614" cy="1318260"/>
          </a:xfrm>
        </p:grpSpPr>
        <p:grpSp>
          <p:nvGrpSpPr>
            <p:cNvPr name="Group 11" id="11"/>
            <p:cNvGrpSpPr>
              <a:grpSpLocks noChangeAspect="true"/>
            </p:cNvGrpSpPr>
            <p:nvPr/>
          </p:nvGrpSpPr>
          <p:grpSpPr>
            <a:xfrm rot="0">
              <a:off x="0" y="0"/>
              <a:ext cx="1318260" cy="1318260"/>
              <a:chOff x="0" y="0"/>
              <a:chExt cx="6350000" cy="6350000"/>
            </a:xfrm>
          </p:grpSpPr>
          <p:sp>
            <p:nvSpPr>
              <p:cNvPr name="Freeform 12" id="12"/>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name="TextBox 13" id="13"/>
            <p:cNvSpPr txBox="true"/>
            <p:nvPr/>
          </p:nvSpPr>
          <p:spPr>
            <a:xfrm rot="0">
              <a:off x="0" y="136870"/>
              <a:ext cx="1318260" cy="980440"/>
            </a:xfrm>
            <a:prstGeom prst="rect">
              <a:avLst/>
            </a:prstGeom>
          </p:spPr>
          <p:txBody>
            <a:bodyPr anchor="t" rtlCol="false" tIns="0" lIns="0" bIns="0" rIns="0">
              <a:spAutoFit/>
            </a:bodyPr>
            <a:lstStyle/>
            <a:p>
              <a:pPr algn="ctr">
                <a:lnSpc>
                  <a:spcPts val="5759"/>
                </a:lnSpc>
              </a:pPr>
              <a:r>
                <a:rPr lang="en-US" sz="4499" spc="359">
                  <a:solidFill>
                    <a:srgbClr val="FFFFFF"/>
                  </a:solidFill>
                  <a:latin typeface="Aharoni CLM Bold"/>
                </a:rPr>
                <a:t>2</a:t>
              </a:r>
            </a:p>
          </p:txBody>
        </p:sp>
        <p:sp>
          <p:nvSpPr>
            <p:cNvPr name="TextBox 14" id="14"/>
            <p:cNvSpPr txBox="true"/>
            <p:nvPr/>
          </p:nvSpPr>
          <p:spPr>
            <a:xfrm rot="0">
              <a:off x="2207260" y="264880"/>
              <a:ext cx="6449354" cy="651975"/>
            </a:xfrm>
            <a:prstGeom prst="rect">
              <a:avLst/>
            </a:prstGeom>
          </p:spPr>
          <p:txBody>
            <a:bodyPr anchor="t" rtlCol="false" tIns="0" lIns="0" bIns="0" rIns="0">
              <a:spAutoFit/>
            </a:bodyPr>
            <a:lstStyle/>
            <a:p>
              <a:pPr algn="l">
                <a:lnSpc>
                  <a:spcPts val="4096"/>
                </a:lnSpc>
              </a:pPr>
              <a:r>
                <a:rPr lang="en-US" sz="3200" spc="320">
                  <a:solidFill>
                    <a:srgbClr val="000000"/>
                  </a:solidFill>
                  <a:latin typeface="思源黑体 Bold"/>
                </a:rPr>
                <a:t>Models</a:t>
              </a:r>
            </a:p>
          </p:txBody>
        </p:sp>
      </p:grpSp>
      <p:grpSp>
        <p:nvGrpSpPr>
          <p:cNvPr name="Group 15" id="15"/>
          <p:cNvGrpSpPr/>
          <p:nvPr/>
        </p:nvGrpSpPr>
        <p:grpSpPr>
          <a:xfrm rot="0">
            <a:off x="2852109" y="7520852"/>
            <a:ext cx="6492460" cy="988695"/>
            <a:chOff x="0" y="0"/>
            <a:chExt cx="8656614" cy="1318260"/>
          </a:xfrm>
        </p:grpSpPr>
        <p:grpSp>
          <p:nvGrpSpPr>
            <p:cNvPr name="Group 16" id="16"/>
            <p:cNvGrpSpPr>
              <a:grpSpLocks noChangeAspect="true"/>
            </p:cNvGrpSpPr>
            <p:nvPr/>
          </p:nvGrpSpPr>
          <p:grpSpPr>
            <a:xfrm rot="0">
              <a:off x="0" y="0"/>
              <a:ext cx="1318260" cy="1318260"/>
              <a:chOff x="0" y="0"/>
              <a:chExt cx="6350000" cy="6350000"/>
            </a:xfrm>
          </p:grpSpPr>
          <p:sp>
            <p:nvSpPr>
              <p:cNvPr name="Freeform 17" id="17"/>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name="TextBox 18" id="18"/>
            <p:cNvSpPr txBox="true"/>
            <p:nvPr/>
          </p:nvSpPr>
          <p:spPr>
            <a:xfrm rot="0">
              <a:off x="0" y="136870"/>
              <a:ext cx="1318260" cy="980440"/>
            </a:xfrm>
            <a:prstGeom prst="rect">
              <a:avLst/>
            </a:prstGeom>
          </p:spPr>
          <p:txBody>
            <a:bodyPr anchor="t" rtlCol="false" tIns="0" lIns="0" bIns="0" rIns="0">
              <a:spAutoFit/>
            </a:bodyPr>
            <a:lstStyle/>
            <a:p>
              <a:pPr algn="ctr">
                <a:lnSpc>
                  <a:spcPts val="5759"/>
                </a:lnSpc>
              </a:pPr>
              <a:r>
                <a:rPr lang="en-US" sz="4499" spc="359">
                  <a:solidFill>
                    <a:srgbClr val="FFFFFF"/>
                  </a:solidFill>
                  <a:latin typeface="Aharoni CLM Bold"/>
                </a:rPr>
                <a:t>3</a:t>
              </a:r>
            </a:p>
          </p:txBody>
        </p:sp>
        <p:sp>
          <p:nvSpPr>
            <p:cNvPr name="TextBox 19" id="19"/>
            <p:cNvSpPr txBox="true"/>
            <p:nvPr/>
          </p:nvSpPr>
          <p:spPr>
            <a:xfrm rot="0">
              <a:off x="2207260" y="264880"/>
              <a:ext cx="6449354" cy="651975"/>
            </a:xfrm>
            <a:prstGeom prst="rect">
              <a:avLst/>
            </a:prstGeom>
          </p:spPr>
          <p:txBody>
            <a:bodyPr anchor="t" rtlCol="false" tIns="0" lIns="0" bIns="0" rIns="0">
              <a:spAutoFit/>
            </a:bodyPr>
            <a:lstStyle/>
            <a:p>
              <a:pPr algn="l">
                <a:lnSpc>
                  <a:spcPts val="4096"/>
                </a:lnSpc>
              </a:pPr>
              <a:r>
                <a:rPr lang="en-US" sz="3200" spc="320">
                  <a:solidFill>
                    <a:srgbClr val="000000"/>
                  </a:solidFill>
                  <a:latin typeface="思源黑体 Bold"/>
                </a:rPr>
                <a:t>Improvements</a:t>
              </a:r>
            </a:p>
          </p:txBody>
        </p:sp>
      </p:grpSp>
      <p:grpSp>
        <p:nvGrpSpPr>
          <p:cNvPr name="Group 20" id="20"/>
          <p:cNvGrpSpPr/>
          <p:nvPr/>
        </p:nvGrpSpPr>
        <p:grpSpPr>
          <a:xfrm rot="0">
            <a:off x="10012766" y="3829259"/>
            <a:ext cx="6492460" cy="988695"/>
            <a:chOff x="0" y="0"/>
            <a:chExt cx="8656614" cy="1318260"/>
          </a:xfrm>
        </p:grpSpPr>
        <p:grpSp>
          <p:nvGrpSpPr>
            <p:cNvPr name="Group 21" id="21"/>
            <p:cNvGrpSpPr>
              <a:grpSpLocks noChangeAspect="true"/>
            </p:cNvGrpSpPr>
            <p:nvPr/>
          </p:nvGrpSpPr>
          <p:grpSpPr>
            <a:xfrm rot="0">
              <a:off x="0" y="0"/>
              <a:ext cx="1318260" cy="1318260"/>
              <a:chOff x="0" y="0"/>
              <a:chExt cx="6350000" cy="6350000"/>
            </a:xfrm>
          </p:grpSpPr>
          <p:sp>
            <p:nvSpPr>
              <p:cNvPr name="Freeform 22" id="22"/>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name="TextBox 23" id="23"/>
            <p:cNvSpPr txBox="true"/>
            <p:nvPr/>
          </p:nvSpPr>
          <p:spPr>
            <a:xfrm rot="0">
              <a:off x="0" y="136870"/>
              <a:ext cx="1318260" cy="980440"/>
            </a:xfrm>
            <a:prstGeom prst="rect">
              <a:avLst/>
            </a:prstGeom>
          </p:spPr>
          <p:txBody>
            <a:bodyPr anchor="t" rtlCol="false" tIns="0" lIns="0" bIns="0" rIns="0">
              <a:spAutoFit/>
            </a:bodyPr>
            <a:lstStyle/>
            <a:p>
              <a:pPr algn="ctr">
                <a:lnSpc>
                  <a:spcPts val="5759"/>
                </a:lnSpc>
              </a:pPr>
              <a:r>
                <a:rPr lang="en-US" sz="4499" spc="359">
                  <a:solidFill>
                    <a:srgbClr val="FFFFFF"/>
                  </a:solidFill>
                  <a:latin typeface="Aharoni CLM Bold"/>
                </a:rPr>
                <a:t>4</a:t>
              </a:r>
            </a:p>
          </p:txBody>
        </p:sp>
        <p:sp>
          <p:nvSpPr>
            <p:cNvPr name="TextBox 24" id="24"/>
            <p:cNvSpPr txBox="true"/>
            <p:nvPr/>
          </p:nvSpPr>
          <p:spPr>
            <a:xfrm rot="0">
              <a:off x="2207260" y="264880"/>
              <a:ext cx="6449354" cy="651975"/>
            </a:xfrm>
            <a:prstGeom prst="rect">
              <a:avLst/>
            </a:prstGeom>
          </p:spPr>
          <p:txBody>
            <a:bodyPr anchor="t" rtlCol="false" tIns="0" lIns="0" bIns="0" rIns="0">
              <a:spAutoFit/>
            </a:bodyPr>
            <a:lstStyle/>
            <a:p>
              <a:pPr algn="l">
                <a:lnSpc>
                  <a:spcPts val="4096"/>
                </a:lnSpc>
              </a:pPr>
              <a:r>
                <a:rPr lang="en-US" sz="3200" spc="320">
                  <a:solidFill>
                    <a:srgbClr val="000000"/>
                  </a:solidFill>
                  <a:latin typeface="思源黑体 Bold"/>
                </a:rPr>
                <a:t>Conclusion</a:t>
              </a:r>
            </a:p>
          </p:txBody>
        </p:sp>
      </p:grpSp>
      <p:grpSp>
        <p:nvGrpSpPr>
          <p:cNvPr name="Group 25" id="25"/>
          <p:cNvGrpSpPr/>
          <p:nvPr/>
        </p:nvGrpSpPr>
        <p:grpSpPr>
          <a:xfrm rot="0">
            <a:off x="10012766" y="5674907"/>
            <a:ext cx="6492460" cy="988695"/>
            <a:chOff x="0" y="0"/>
            <a:chExt cx="8656614" cy="1318260"/>
          </a:xfrm>
        </p:grpSpPr>
        <p:grpSp>
          <p:nvGrpSpPr>
            <p:cNvPr name="Group 26" id="26"/>
            <p:cNvGrpSpPr>
              <a:grpSpLocks noChangeAspect="true"/>
            </p:cNvGrpSpPr>
            <p:nvPr/>
          </p:nvGrpSpPr>
          <p:grpSpPr>
            <a:xfrm rot="0">
              <a:off x="0" y="0"/>
              <a:ext cx="1318260" cy="1318260"/>
              <a:chOff x="0" y="0"/>
              <a:chExt cx="6350000" cy="6350000"/>
            </a:xfrm>
          </p:grpSpPr>
          <p:sp>
            <p:nvSpPr>
              <p:cNvPr name="Freeform 27" id="27"/>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name="TextBox 28" id="28"/>
            <p:cNvSpPr txBox="true"/>
            <p:nvPr/>
          </p:nvSpPr>
          <p:spPr>
            <a:xfrm rot="0">
              <a:off x="0" y="136870"/>
              <a:ext cx="1318260" cy="980440"/>
            </a:xfrm>
            <a:prstGeom prst="rect">
              <a:avLst/>
            </a:prstGeom>
          </p:spPr>
          <p:txBody>
            <a:bodyPr anchor="t" rtlCol="false" tIns="0" lIns="0" bIns="0" rIns="0">
              <a:spAutoFit/>
            </a:bodyPr>
            <a:lstStyle/>
            <a:p>
              <a:pPr algn="ctr">
                <a:lnSpc>
                  <a:spcPts val="5759"/>
                </a:lnSpc>
              </a:pPr>
              <a:r>
                <a:rPr lang="en-US" sz="4499" spc="359">
                  <a:solidFill>
                    <a:srgbClr val="FFFFFF"/>
                  </a:solidFill>
                  <a:latin typeface="Aharoni CLM Bold"/>
                </a:rPr>
                <a:t>5</a:t>
              </a:r>
            </a:p>
          </p:txBody>
        </p:sp>
        <p:sp>
          <p:nvSpPr>
            <p:cNvPr name="TextBox 29" id="29"/>
            <p:cNvSpPr txBox="true"/>
            <p:nvPr/>
          </p:nvSpPr>
          <p:spPr>
            <a:xfrm rot="0">
              <a:off x="2207260" y="264880"/>
              <a:ext cx="6449354" cy="651975"/>
            </a:xfrm>
            <a:prstGeom prst="rect">
              <a:avLst/>
            </a:prstGeom>
          </p:spPr>
          <p:txBody>
            <a:bodyPr anchor="t" rtlCol="false" tIns="0" lIns="0" bIns="0" rIns="0">
              <a:spAutoFit/>
            </a:bodyPr>
            <a:lstStyle/>
            <a:p>
              <a:pPr algn="l">
                <a:lnSpc>
                  <a:spcPts val="4096"/>
                </a:lnSpc>
              </a:pPr>
              <a:r>
                <a:rPr lang="en-US" sz="3200" spc="320">
                  <a:solidFill>
                    <a:srgbClr val="000000"/>
                  </a:solidFill>
                  <a:latin typeface="思源黑体 Bold"/>
                </a:rPr>
                <a:t>Reference</a:t>
              </a:r>
            </a:p>
          </p:txBody>
        </p:sp>
      </p:grpSp>
      <p:sp>
        <p:nvSpPr>
          <p:cNvPr name="TextBox 30" id="30"/>
          <p:cNvSpPr txBox="true"/>
          <p:nvPr/>
        </p:nvSpPr>
        <p:spPr>
          <a:xfrm rot="0">
            <a:off x="13008511" y="635474"/>
            <a:ext cx="4250789" cy="752348"/>
          </a:xfrm>
          <a:prstGeom prst="rect">
            <a:avLst/>
          </a:prstGeom>
        </p:spPr>
        <p:txBody>
          <a:bodyPr anchor="t" rtlCol="false" tIns="0" lIns="0" bIns="0" rIns="0">
            <a:spAutoFit/>
          </a:bodyPr>
          <a:lstStyle/>
          <a:p>
            <a:pPr algn="r">
              <a:lnSpc>
                <a:spcPts val="6015"/>
              </a:lnSpc>
            </a:pPr>
            <a:r>
              <a:rPr lang="en-US" sz="4699" spc="2349">
                <a:solidFill>
                  <a:srgbClr val="FFFFFF"/>
                </a:solidFill>
                <a:ea typeface="思源黑体 Bold"/>
              </a:rPr>
              <a:t>目录</a:t>
            </a:r>
          </a:p>
        </p:txBody>
      </p:sp>
      <p:sp>
        <p:nvSpPr>
          <p:cNvPr name="TextBox 31" id="31"/>
          <p:cNvSpPr txBox="true"/>
          <p:nvPr/>
        </p:nvSpPr>
        <p:spPr>
          <a:xfrm rot="0">
            <a:off x="13008511" y="1557732"/>
            <a:ext cx="4250789" cy="538988"/>
          </a:xfrm>
          <a:prstGeom prst="rect">
            <a:avLst/>
          </a:prstGeom>
        </p:spPr>
        <p:txBody>
          <a:bodyPr anchor="t" rtlCol="false" tIns="0" lIns="0" bIns="0" rIns="0">
            <a:spAutoFit/>
          </a:bodyPr>
          <a:lstStyle/>
          <a:p>
            <a:pPr algn="r">
              <a:lnSpc>
                <a:spcPts val="4096"/>
              </a:lnSpc>
            </a:pPr>
            <a:r>
              <a:rPr lang="en-US" sz="3200" spc="256">
                <a:solidFill>
                  <a:srgbClr val="FFFFFF"/>
                </a:solidFill>
                <a:latin typeface="Aharoni CLM Bold"/>
              </a:rPr>
              <a:t>CONTENTS</a:t>
            </a:r>
          </a:p>
        </p:txBody>
      </p:sp>
      <p:grpSp>
        <p:nvGrpSpPr>
          <p:cNvPr name="Group 32" id="32"/>
          <p:cNvGrpSpPr/>
          <p:nvPr/>
        </p:nvGrpSpPr>
        <p:grpSpPr>
          <a:xfrm rot="0">
            <a:off x="1028700" y="542304"/>
            <a:ext cx="1610879" cy="1610879"/>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34" id="34"/>
          <p:cNvGrpSpPr/>
          <p:nvPr/>
        </p:nvGrpSpPr>
        <p:grpSpPr>
          <a:xfrm rot="0">
            <a:off x="1028700" y="542304"/>
            <a:ext cx="1592212" cy="1610879"/>
            <a:chOff x="0" y="0"/>
            <a:chExt cx="2122950" cy="2147839"/>
          </a:xfrm>
        </p:grpSpPr>
        <p:grpSp>
          <p:nvGrpSpPr>
            <p:cNvPr name="Group 35" id="35"/>
            <p:cNvGrpSpPr/>
            <p:nvPr/>
          </p:nvGrpSpPr>
          <p:grpSpPr>
            <a:xfrm rot="0">
              <a:off x="0" y="0"/>
              <a:ext cx="2122950" cy="212295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7" id="37"/>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8" id="38"/>
            <p:cNvSpPr/>
            <p:nvPr/>
          </p:nvSpPr>
          <p:spPr>
            <a:xfrm flipH="false" flipV="false" rot="0">
              <a:off x="6381" y="31270"/>
              <a:ext cx="2116569" cy="2116569"/>
            </a:xfrm>
            <a:custGeom>
              <a:avLst/>
              <a:gdLst/>
              <a:ahLst/>
              <a:cxnLst/>
              <a:rect r="r" b="b" t="t" l="l"/>
              <a:pathLst>
                <a:path h="2116569" w="2116569">
                  <a:moveTo>
                    <a:pt x="0" y="0"/>
                  </a:moveTo>
                  <a:lnTo>
                    <a:pt x="2116569" y="0"/>
                  </a:lnTo>
                  <a:lnTo>
                    <a:pt x="2116569" y="2116569"/>
                  </a:lnTo>
                  <a:lnTo>
                    <a:pt x="0" y="2116569"/>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4345779"/>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4299284" y="7130215"/>
            <a:ext cx="11636846" cy="1288730"/>
          </a:xfrm>
          <a:custGeom>
            <a:avLst/>
            <a:gdLst/>
            <a:ahLst/>
            <a:cxnLst/>
            <a:rect r="r" b="b" t="t" l="l"/>
            <a:pathLst>
              <a:path h="1288730" w="11636846">
                <a:moveTo>
                  <a:pt x="0" y="0"/>
                </a:moveTo>
                <a:lnTo>
                  <a:pt x="11636846" y="0"/>
                </a:lnTo>
                <a:lnTo>
                  <a:pt x="11636846" y="1288730"/>
                </a:lnTo>
                <a:lnTo>
                  <a:pt x="0" y="1288730"/>
                </a:lnTo>
                <a:lnTo>
                  <a:pt x="0" y="0"/>
                </a:lnTo>
                <a:close/>
              </a:path>
            </a:pathLst>
          </a:custGeom>
          <a:blipFill>
            <a:blip r:embed="rId3"/>
            <a:stretch>
              <a:fillRect l="0" t="0" r="0" b="0"/>
            </a:stretch>
          </a:blipFill>
        </p:spPr>
      </p:sp>
      <p:sp>
        <p:nvSpPr>
          <p:cNvPr name="TextBox 16" id="16"/>
          <p:cNvSpPr txBox="true"/>
          <p:nvPr/>
        </p:nvSpPr>
        <p:spPr>
          <a:xfrm rot="0">
            <a:off x="3336378" y="768223"/>
            <a:ext cx="14230388"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5. Score-matching with Reverse SDE and probability flow </a:t>
            </a:r>
          </a:p>
        </p:txBody>
      </p:sp>
      <p:sp>
        <p:nvSpPr>
          <p:cNvPr name="TextBox 17" id="17"/>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8" id="18"/>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19" id="19"/>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0" id="20"/>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1" id="21"/>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2" id="22"/>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sp>
        <p:nvSpPr>
          <p:cNvPr name="TextBox 23" id="23"/>
          <p:cNvSpPr txBox="true"/>
          <p:nvPr/>
        </p:nvSpPr>
        <p:spPr>
          <a:xfrm rot="0">
            <a:off x="41053" y="5565753"/>
            <a:ext cx="2624351" cy="701548"/>
          </a:xfrm>
          <a:prstGeom prst="rect">
            <a:avLst/>
          </a:prstGeom>
        </p:spPr>
        <p:txBody>
          <a:bodyPr anchor="t" rtlCol="false" tIns="0" lIns="0" bIns="0" rIns="0">
            <a:spAutoFit/>
          </a:bodyPr>
          <a:lstStyle/>
          <a:p>
            <a:pPr algn="ctr">
              <a:lnSpc>
                <a:spcPts val="2816"/>
              </a:lnSpc>
            </a:pPr>
            <a:r>
              <a:rPr lang="en-US" sz="2200" spc="440">
                <a:solidFill>
                  <a:srgbClr val="304370"/>
                </a:solidFill>
                <a:latin typeface="思源黑体 Medium"/>
              </a:rPr>
              <a:t>Score matching</a:t>
            </a:r>
          </a:p>
        </p:txBody>
      </p:sp>
      <p:sp>
        <p:nvSpPr>
          <p:cNvPr name="TextBox 24" id="24"/>
          <p:cNvSpPr txBox="true"/>
          <p:nvPr/>
        </p:nvSpPr>
        <p:spPr>
          <a:xfrm rot="0">
            <a:off x="3853667" y="1979879"/>
            <a:ext cx="12192993" cy="5194300"/>
          </a:xfrm>
          <a:prstGeom prst="rect">
            <a:avLst/>
          </a:prstGeom>
        </p:spPr>
        <p:txBody>
          <a:bodyPr anchor="t" rtlCol="false" tIns="0" lIns="0" bIns="0" rIns="0">
            <a:spAutoFit/>
          </a:bodyPr>
          <a:lstStyle/>
          <a:p>
            <a:pPr algn="l" marL="539746" indent="-269873" lvl="1">
              <a:lnSpc>
                <a:spcPts val="3199"/>
              </a:lnSpc>
              <a:buFont typeface="Arial"/>
              <a:buChar char="•"/>
            </a:pPr>
            <a:r>
              <a:rPr lang="en-US" sz="2499" spc="499">
                <a:solidFill>
                  <a:srgbClr val="000000"/>
                </a:solidFill>
                <a:latin typeface="思源黑体 Medium"/>
              </a:rPr>
              <a:t>Key Idea: </a:t>
            </a:r>
          </a:p>
          <a:p>
            <a:pPr algn="l">
              <a:lnSpc>
                <a:spcPts val="3199"/>
              </a:lnSpc>
            </a:pPr>
            <a:r>
              <a:rPr lang="en-US" sz="2499" spc="499">
                <a:solidFill>
                  <a:srgbClr val="000000"/>
                </a:solidFill>
                <a:latin typeface="Arimo"/>
              </a:rPr>
              <a:t>          With reverse SDE and probability flow ODE, we first </a:t>
            </a:r>
          </a:p>
          <a:p>
            <a:pPr algn="l">
              <a:lnSpc>
                <a:spcPts val="3199"/>
              </a:lnSpc>
            </a:pPr>
            <a:r>
              <a:rPr lang="en-US" sz="2499" spc="499">
                <a:solidFill>
                  <a:srgbClr val="000000"/>
                </a:solidFill>
                <a:latin typeface="Arimo"/>
              </a:rPr>
              <a:t>       sample from limit distribution(e.g. N(0,I)), and then </a:t>
            </a:r>
          </a:p>
          <a:p>
            <a:pPr algn="l">
              <a:lnSpc>
                <a:spcPts val="3199"/>
              </a:lnSpc>
            </a:pPr>
            <a:r>
              <a:rPr lang="en-US" sz="2499" spc="499">
                <a:solidFill>
                  <a:srgbClr val="000000"/>
                </a:solidFill>
                <a:latin typeface="Arimo"/>
              </a:rPr>
              <a:t>       </a:t>
            </a:r>
            <a:r>
              <a:rPr lang="en-US" sz="2499" spc="499">
                <a:solidFill>
                  <a:srgbClr val="000000"/>
                </a:solidFill>
                <a:latin typeface="Arimo"/>
              </a:rPr>
              <a:t>solve the reverse SDE or ODE using numerical method</a:t>
            </a:r>
          </a:p>
          <a:p>
            <a:pPr algn="l">
              <a:lnSpc>
                <a:spcPts val="3199"/>
              </a:lnSpc>
            </a:pPr>
            <a:r>
              <a:rPr lang="en-US" sz="2499" spc="499">
                <a:solidFill>
                  <a:srgbClr val="000000"/>
                </a:solidFill>
                <a:latin typeface="Arimo"/>
              </a:rPr>
              <a:t>       to generate image/video data.</a:t>
            </a:r>
          </a:p>
          <a:p>
            <a:pPr algn="l">
              <a:lnSpc>
                <a:spcPts val="3199"/>
              </a:lnSpc>
            </a:pPr>
          </a:p>
          <a:p>
            <a:pPr algn="l" marL="539746" indent="-269873" lvl="1">
              <a:lnSpc>
                <a:spcPts val="3199"/>
              </a:lnSpc>
              <a:buFont typeface="Arial"/>
              <a:buChar char="•"/>
            </a:pPr>
            <a:r>
              <a:rPr lang="en-US" sz="2499" spc="499">
                <a:solidFill>
                  <a:srgbClr val="000000"/>
                </a:solidFill>
                <a:latin typeface="思源黑体 Medium"/>
              </a:rPr>
              <a:t>New difficulty:</a:t>
            </a:r>
          </a:p>
          <a:p>
            <a:pPr algn="l">
              <a:lnSpc>
                <a:spcPts val="3199"/>
              </a:lnSpc>
            </a:pPr>
            <a:r>
              <a:rPr lang="en-US" sz="2499" spc="499">
                <a:solidFill>
                  <a:srgbClr val="000000"/>
                </a:solidFill>
                <a:latin typeface="Arimo"/>
              </a:rPr>
              <a:t>          </a:t>
            </a:r>
            <a:r>
              <a:rPr lang="en-US" sz="2499" spc="499">
                <a:solidFill>
                  <a:srgbClr val="000000"/>
                </a:solidFill>
                <a:latin typeface="Arimo"/>
              </a:rPr>
              <a:t>Two equations involve both the term about marginal </a:t>
            </a:r>
          </a:p>
          <a:p>
            <a:pPr algn="l">
              <a:lnSpc>
                <a:spcPts val="3199"/>
              </a:lnSpc>
            </a:pPr>
            <a:r>
              <a:rPr lang="en-US" sz="2499" spc="499">
                <a:solidFill>
                  <a:srgbClr val="000000"/>
                </a:solidFill>
                <a:latin typeface="Arimo"/>
              </a:rPr>
              <a:t>       </a:t>
            </a:r>
            <a:r>
              <a:rPr lang="en-US" sz="2499" spc="499">
                <a:solidFill>
                  <a:srgbClr val="000000"/>
                </a:solidFill>
                <a:latin typeface="Arimo"/>
              </a:rPr>
              <a:t>distribution P_t(x) of forward process. But for general</a:t>
            </a:r>
          </a:p>
          <a:p>
            <a:pPr algn="l">
              <a:lnSpc>
                <a:spcPts val="3199"/>
              </a:lnSpc>
            </a:pPr>
            <a:r>
              <a:rPr lang="en-US" sz="2499" spc="499">
                <a:solidFill>
                  <a:srgbClr val="000000"/>
                </a:solidFill>
                <a:latin typeface="Arimo"/>
              </a:rPr>
              <a:t>       diffusion process, this distribution is unknown !!!</a:t>
            </a:r>
          </a:p>
          <a:p>
            <a:pPr algn="l">
              <a:lnSpc>
                <a:spcPts val="3199"/>
              </a:lnSpc>
            </a:pPr>
            <a:r>
              <a:rPr lang="en-US" sz="2499" spc="499">
                <a:solidFill>
                  <a:srgbClr val="000000"/>
                </a:solidFill>
                <a:latin typeface="Arimo"/>
              </a:rPr>
              <a:t>          To solve P_t(x), equivalent to a complex PDE</a:t>
            </a:r>
          </a:p>
          <a:p>
            <a:pPr algn="l">
              <a:lnSpc>
                <a:spcPts val="3199"/>
              </a:lnSpc>
            </a:pPr>
            <a:r>
              <a:rPr lang="en-US" sz="2499" spc="499">
                <a:solidFill>
                  <a:srgbClr val="000000"/>
                </a:solidFill>
                <a:latin typeface="Arimo"/>
              </a:rPr>
              <a:t>       (Fokker-Planck equation), is infeasible.</a:t>
            </a:r>
          </a:p>
          <a:p>
            <a:pPr algn="l">
              <a:lnSpc>
                <a:spcPts val="3199"/>
              </a:lnSpc>
            </a:pPr>
          </a:p>
        </p:txBody>
      </p:sp>
      <p:grpSp>
        <p:nvGrpSpPr>
          <p:cNvPr name="Group 25" id="25"/>
          <p:cNvGrpSpPr/>
          <p:nvPr/>
        </p:nvGrpSpPr>
        <p:grpSpPr>
          <a:xfrm rot="0">
            <a:off x="648548" y="651116"/>
            <a:ext cx="1189369" cy="1203313"/>
            <a:chOff x="0" y="0"/>
            <a:chExt cx="1585825" cy="1604417"/>
          </a:xfrm>
        </p:grpSpPr>
        <p:grpSp>
          <p:nvGrpSpPr>
            <p:cNvPr name="Group 26" id="26"/>
            <p:cNvGrpSpPr/>
            <p:nvPr/>
          </p:nvGrpSpPr>
          <p:grpSpPr>
            <a:xfrm rot="0">
              <a:off x="0" y="0"/>
              <a:ext cx="1585825" cy="158582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28" id="28"/>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29" id="29"/>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4345779"/>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9584602" y="2520551"/>
            <a:ext cx="4381645" cy="515488"/>
          </a:xfrm>
          <a:custGeom>
            <a:avLst/>
            <a:gdLst/>
            <a:ahLst/>
            <a:cxnLst/>
            <a:rect r="r" b="b" t="t" l="l"/>
            <a:pathLst>
              <a:path h="515488" w="4381645">
                <a:moveTo>
                  <a:pt x="0" y="0"/>
                </a:moveTo>
                <a:lnTo>
                  <a:pt x="4381644" y="0"/>
                </a:lnTo>
                <a:lnTo>
                  <a:pt x="4381644" y="515488"/>
                </a:lnTo>
                <a:lnTo>
                  <a:pt x="0" y="515488"/>
                </a:lnTo>
                <a:lnTo>
                  <a:pt x="0" y="0"/>
                </a:lnTo>
                <a:close/>
              </a:path>
            </a:pathLst>
          </a:custGeom>
          <a:blipFill>
            <a:blip r:embed="rId3"/>
            <a:stretch>
              <a:fillRect l="0" t="0" r="0" b="0"/>
            </a:stretch>
          </a:blipFill>
        </p:spPr>
      </p:sp>
      <p:sp>
        <p:nvSpPr>
          <p:cNvPr name="Freeform 16" id="16"/>
          <p:cNvSpPr/>
          <p:nvPr/>
        </p:nvSpPr>
        <p:spPr>
          <a:xfrm flipH="false" flipV="false" rot="0">
            <a:off x="7563671" y="3068268"/>
            <a:ext cx="2575040" cy="558735"/>
          </a:xfrm>
          <a:custGeom>
            <a:avLst/>
            <a:gdLst/>
            <a:ahLst/>
            <a:cxnLst/>
            <a:rect r="r" b="b" t="t" l="l"/>
            <a:pathLst>
              <a:path h="558735" w="2575040">
                <a:moveTo>
                  <a:pt x="0" y="0"/>
                </a:moveTo>
                <a:lnTo>
                  <a:pt x="2575039" y="0"/>
                </a:lnTo>
                <a:lnTo>
                  <a:pt x="2575039" y="558735"/>
                </a:lnTo>
                <a:lnTo>
                  <a:pt x="0" y="558735"/>
                </a:lnTo>
                <a:lnTo>
                  <a:pt x="0" y="0"/>
                </a:lnTo>
                <a:close/>
              </a:path>
            </a:pathLst>
          </a:custGeom>
          <a:blipFill>
            <a:blip r:embed="rId4"/>
            <a:stretch>
              <a:fillRect l="0" t="0" r="0" b="0"/>
            </a:stretch>
          </a:blipFill>
        </p:spPr>
      </p:sp>
      <p:sp>
        <p:nvSpPr>
          <p:cNvPr name="Freeform 17" id="17"/>
          <p:cNvSpPr/>
          <p:nvPr/>
        </p:nvSpPr>
        <p:spPr>
          <a:xfrm flipH="false" flipV="false" rot="0">
            <a:off x="5102359" y="6419453"/>
            <a:ext cx="10072703" cy="1795691"/>
          </a:xfrm>
          <a:custGeom>
            <a:avLst/>
            <a:gdLst/>
            <a:ahLst/>
            <a:cxnLst/>
            <a:rect r="r" b="b" t="t" l="l"/>
            <a:pathLst>
              <a:path h="1795691" w="10072703">
                <a:moveTo>
                  <a:pt x="0" y="0"/>
                </a:moveTo>
                <a:lnTo>
                  <a:pt x="10072703" y="0"/>
                </a:lnTo>
                <a:lnTo>
                  <a:pt x="10072703" y="1795690"/>
                </a:lnTo>
                <a:lnTo>
                  <a:pt x="0" y="1795690"/>
                </a:lnTo>
                <a:lnTo>
                  <a:pt x="0" y="0"/>
                </a:lnTo>
                <a:close/>
              </a:path>
            </a:pathLst>
          </a:custGeom>
          <a:blipFill>
            <a:blip r:embed="rId5"/>
            <a:stretch>
              <a:fillRect l="0" t="0" r="0" b="0"/>
            </a:stretch>
          </a:blipFill>
        </p:spPr>
      </p:sp>
      <p:sp>
        <p:nvSpPr>
          <p:cNvPr name="TextBox 18" id="18"/>
          <p:cNvSpPr txBox="true"/>
          <p:nvPr/>
        </p:nvSpPr>
        <p:spPr>
          <a:xfrm rot="0">
            <a:off x="3336378" y="768223"/>
            <a:ext cx="14230388"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5. Score-matching with Reverse SDE and probability flow </a:t>
            </a:r>
          </a:p>
        </p:txBody>
      </p:sp>
      <p:sp>
        <p:nvSpPr>
          <p:cNvPr name="TextBox 19" id="19"/>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20" id="20"/>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21" id="21"/>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2" id="22"/>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3" id="23"/>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4" id="24"/>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sp>
        <p:nvSpPr>
          <p:cNvPr name="TextBox 25" id="25"/>
          <p:cNvSpPr txBox="true"/>
          <p:nvPr/>
        </p:nvSpPr>
        <p:spPr>
          <a:xfrm rot="0">
            <a:off x="41053" y="5565753"/>
            <a:ext cx="2624351" cy="701548"/>
          </a:xfrm>
          <a:prstGeom prst="rect">
            <a:avLst/>
          </a:prstGeom>
        </p:spPr>
        <p:txBody>
          <a:bodyPr anchor="t" rtlCol="false" tIns="0" lIns="0" bIns="0" rIns="0">
            <a:spAutoFit/>
          </a:bodyPr>
          <a:lstStyle/>
          <a:p>
            <a:pPr algn="ctr">
              <a:lnSpc>
                <a:spcPts val="2816"/>
              </a:lnSpc>
            </a:pPr>
            <a:r>
              <a:rPr lang="en-US" sz="2200" spc="440">
                <a:solidFill>
                  <a:srgbClr val="304370"/>
                </a:solidFill>
                <a:latin typeface="思源黑体 Medium"/>
              </a:rPr>
              <a:t>Score matching</a:t>
            </a:r>
          </a:p>
        </p:txBody>
      </p:sp>
      <p:sp>
        <p:nvSpPr>
          <p:cNvPr name="TextBox 26" id="26"/>
          <p:cNvSpPr txBox="true"/>
          <p:nvPr/>
        </p:nvSpPr>
        <p:spPr>
          <a:xfrm rot="0">
            <a:off x="3313010" y="1835379"/>
            <a:ext cx="14270713" cy="4394200"/>
          </a:xfrm>
          <a:prstGeom prst="rect">
            <a:avLst/>
          </a:prstGeom>
        </p:spPr>
        <p:txBody>
          <a:bodyPr anchor="t" rtlCol="false" tIns="0" lIns="0" bIns="0" rIns="0">
            <a:spAutoFit/>
          </a:bodyPr>
          <a:lstStyle/>
          <a:p>
            <a:pPr algn="l" marL="539746" indent="-269873" lvl="1">
              <a:lnSpc>
                <a:spcPts val="3199"/>
              </a:lnSpc>
              <a:buFont typeface="Arial"/>
              <a:buChar char="•"/>
            </a:pPr>
            <a:r>
              <a:rPr lang="en-US" sz="2499" spc="499">
                <a:solidFill>
                  <a:srgbClr val="000000"/>
                </a:solidFill>
                <a:latin typeface="思源黑体 Medium"/>
              </a:rPr>
              <a:t>Solution with score-matching:</a:t>
            </a:r>
          </a:p>
          <a:p>
            <a:pPr algn="l">
              <a:lnSpc>
                <a:spcPts val="3199"/>
              </a:lnSpc>
            </a:pPr>
          </a:p>
          <a:p>
            <a:pPr algn="just">
              <a:lnSpc>
                <a:spcPts val="3199"/>
              </a:lnSpc>
            </a:pPr>
            <a:r>
              <a:rPr lang="en-US" sz="2499" spc="499">
                <a:solidFill>
                  <a:srgbClr val="000000"/>
                </a:solidFill>
                <a:latin typeface="思源黑体 Medium"/>
              </a:rPr>
              <a:t>        1. use a neural network  </a:t>
            </a:r>
          </a:p>
          <a:p>
            <a:pPr algn="just">
              <a:lnSpc>
                <a:spcPts val="3199"/>
              </a:lnSpc>
            </a:pPr>
            <a:r>
              <a:rPr lang="en-US" sz="2499" spc="499">
                <a:solidFill>
                  <a:srgbClr val="000000"/>
                </a:solidFill>
                <a:latin typeface="思源黑体 Medium"/>
              </a:rPr>
              <a:t>            </a:t>
            </a:r>
            <a:r>
              <a:rPr lang="en-US" sz="2499" spc="499">
                <a:solidFill>
                  <a:srgbClr val="000000"/>
                </a:solidFill>
                <a:latin typeface="思源黑体 Medium"/>
              </a:rPr>
              <a:t>to estimate </a:t>
            </a:r>
          </a:p>
          <a:p>
            <a:pPr algn="just">
              <a:lnSpc>
                <a:spcPts val="3199"/>
              </a:lnSpc>
            </a:pPr>
          </a:p>
          <a:p>
            <a:pPr algn="just">
              <a:lnSpc>
                <a:spcPts val="3199"/>
              </a:lnSpc>
            </a:pPr>
            <a:r>
              <a:rPr lang="en-US" sz="2499" spc="499">
                <a:solidFill>
                  <a:srgbClr val="000000"/>
                </a:solidFill>
                <a:latin typeface="思源黑体 Medium"/>
              </a:rPr>
              <a:t>        2. The conditional probability P_t(x_t|x_0) is usually known!</a:t>
            </a:r>
          </a:p>
          <a:p>
            <a:pPr algn="just">
              <a:lnSpc>
                <a:spcPts val="3199"/>
              </a:lnSpc>
            </a:pPr>
            <a:r>
              <a:rPr lang="en-US" sz="2499" spc="499">
                <a:solidFill>
                  <a:srgbClr val="000000"/>
                </a:solidFill>
                <a:latin typeface="思源黑体 Medium"/>
              </a:rPr>
              <a:t>            The design of loss function is based on this fact!</a:t>
            </a:r>
          </a:p>
          <a:p>
            <a:pPr algn="just">
              <a:lnSpc>
                <a:spcPts val="3199"/>
              </a:lnSpc>
            </a:pPr>
          </a:p>
          <a:p>
            <a:pPr algn="just">
              <a:lnSpc>
                <a:spcPts val="3199"/>
              </a:lnSpc>
            </a:pPr>
            <a:r>
              <a:rPr lang="en-US" sz="2499" spc="499">
                <a:solidFill>
                  <a:srgbClr val="000000"/>
                </a:solidFill>
                <a:latin typeface="思源黑体 Medium"/>
              </a:rPr>
              <a:t>        3. Choose a positive weighting function λ : [0,T] → R+, and let</a:t>
            </a:r>
          </a:p>
          <a:p>
            <a:pPr algn="just">
              <a:lnSpc>
                <a:spcPts val="3199"/>
              </a:lnSpc>
            </a:pPr>
            <a:r>
              <a:rPr lang="en-US" sz="2499" spc="499">
                <a:solidFill>
                  <a:srgbClr val="000000"/>
                </a:solidFill>
                <a:latin typeface="思源黑体 Medium"/>
              </a:rPr>
              <a:t>            time variable t~U[0,T] uniformly distributed, </a:t>
            </a:r>
          </a:p>
          <a:p>
            <a:pPr algn="just">
              <a:lnSpc>
                <a:spcPts val="3199"/>
              </a:lnSpc>
            </a:pPr>
            <a:r>
              <a:rPr lang="en-US" sz="2499" spc="499">
                <a:solidFill>
                  <a:srgbClr val="000000"/>
                </a:solidFill>
                <a:latin typeface="思源黑体 Medium"/>
              </a:rPr>
              <a:t>            the optimization step is concluded as:</a:t>
            </a:r>
          </a:p>
        </p:txBody>
      </p:sp>
      <p:sp>
        <p:nvSpPr>
          <p:cNvPr name="TextBox 27" id="27"/>
          <p:cNvSpPr txBox="true"/>
          <p:nvPr/>
        </p:nvSpPr>
        <p:spPr>
          <a:xfrm rot="0">
            <a:off x="4458893" y="8464550"/>
            <a:ext cx="11359635" cy="793750"/>
          </a:xfrm>
          <a:prstGeom prst="rect">
            <a:avLst/>
          </a:prstGeom>
        </p:spPr>
        <p:txBody>
          <a:bodyPr anchor="t" rtlCol="false" tIns="0" lIns="0" bIns="0" rIns="0">
            <a:spAutoFit/>
          </a:bodyPr>
          <a:lstStyle/>
          <a:p>
            <a:pPr algn="l">
              <a:lnSpc>
                <a:spcPts val="3199"/>
              </a:lnSpc>
            </a:pPr>
            <a:r>
              <a:rPr lang="en-US" sz="2499" spc="499">
                <a:solidFill>
                  <a:srgbClr val="000000"/>
                </a:solidFill>
                <a:latin typeface="思源黑体 Medium"/>
              </a:rPr>
              <a:t>4. Aim: To minimize the average ℓ2 distance between </a:t>
            </a:r>
          </a:p>
          <a:p>
            <a:pPr algn="l">
              <a:lnSpc>
                <a:spcPts val="3199"/>
              </a:lnSpc>
            </a:pPr>
            <a:r>
              <a:rPr lang="en-US" sz="2499" spc="499">
                <a:solidFill>
                  <a:srgbClr val="000000"/>
                </a:solidFill>
                <a:latin typeface="思源黑体 Medium"/>
              </a:rPr>
              <a:t>    S_θ and ∇_x log P_t(x_t) </a:t>
            </a:r>
          </a:p>
        </p:txBody>
      </p:sp>
      <p:grpSp>
        <p:nvGrpSpPr>
          <p:cNvPr name="Group 28" id="28"/>
          <p:cNvGrpSpPr/>
          <p:nvPr/>
        </p:nvGrpSpPr>
        <p:grpSpPr>
          <a:xfrm rot="0">
            <a:off x="648548" y="651116"/>
            <a:ext cx="1189369" cy="1203313"/>
            <a:chOff x="0" y="0"/>
            <a:chExt cx="1585825" cy="1604417"/>
          </a:xfrm>
        </p:grpSpPr>
        <p:grpSp>
          <p:nvGrpSpPr>
            <p:cNvPr name="Group 29" id="29"/>
            <p:cNvGrpSpPr/>
            <p:nvPr/>
          </p:nvGrpSpPr>
          <p:grpSpPr>
            <a:xfrm rot="0">
              <a:off x="0" y="0"/>
              <a:ext cx="1585825" cy="158582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1" id="31"/>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2" id="32"/>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6"/>
              <a:stretch>
                <a:fillRect l="0" t="0" r="0" b="0"/>
              </a:stretch>
            </a:blipFill>
          </p:spPr>
        </p:sp>
      </p:gr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4345779"/>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5057687" y="3489252"/>
            <a:ext cx="6694339" cy="749875"/>
          </a:xfrm>
          <a:custGeom>
            <a:avLst/>
            <a:gdLst/>
            <a:ahLst/>
            <a:cxnLst/>
            <a:rect r="r" b="b" t="t" l="l"/>
            <a:pathLst>
              <a:path h="749875" w="6694339">
                <a:moveTo>
                  <a:pt x="0" y="0"/>
                </a:moveTo>
                <a:lnTo>
                  <a:pt x="6694339" y="0"/>
                </a:lnTo>
                <a:lnTo>
                  <a:pt x="6694339" y="749875"/>
                </a:lnTo>
                <a:lnTo>
                  <a:pt x="0" y="749875"/>
                </a:lnTo>
                <a:lnTo>
                  <a:pt x="0" y="0"/>
                </a:lnTo>
                <a:close/>
              </a:path>
            </a:pathLst>
          </a:custGeom>
          <a:blipFill>
            <a:blip r:embed="rId3"/>
            <a:stretch>
              <a:fillRect l="0" t="0" r="0" b="0"/>
            </a:stretch>
          </a:blipFill>
        </p:spPr>
      </p:sp>
      <p:sp>
        <p:nvSpPr>
          <p:cNvPr name="Freeform 16" id="16"/>
          <p:cNvSpPr/>
          <p:nvPr/>
        </p:nvSpPr>
        <p:spPr>
          <a:xfrm flipH="false" flipV="false" rot="0">
            <a:off x="5951315" y="4652980"/>
            <a:ext cx="7928359" cy="427917"/>
          </a:xfrm>
          <a:custGeom>
            <a:avLst/>
            <a:gdLst/>
            <a:ahLst/>
            <a:cxnLst/>
            <a:rect r="r" b="b" t="t" l="l"/>
            <a:pathLst>
              <a:path h="427917" w="7928359">
                <a:moveTo>
                  <a:pt x="0" y="0"/>
                </a:moveTo>
                <a:lnTo>
                  <a:pt x="7928359" y="0"/>
                </a:lnTo>
                <a:lnTo>
                  <a:pt x="7928359" y="427918"/>
                </a:lnTo>
                <a:lnTo>
                  <a:pt x="0" y="427918"/>
                </a:lnTo>
                <a:lnTo>
                  <a:pt x="0" y="0"/>
                </a:lnTo>
                <a:close/>
              </a:path>
            </a:pathLst>
          </a:custGeom>
          <a:blipFill>
            <a:blip r:embed="rId4"/>
            <a:stretch>
              <a:fillRect l="0" t="0" r="0" b="0"/>
            </a:stretch>
          </a:blipFill>
        </p:spPr>
      </p:sp>
      <p:sp>
        <p:nvSpPr>
          <p:cNvPr name="Freeform 17" id="17"/>
          <p:cNvSpPr/>
          <p:nvPr/>
        </p:nvSpPr>
        <p:spPr>
          <a:xfrm flipH="false" flipV="false" rot="0">
            <a:off x="3911525" y="7175834"/>
            <a:ext cx="12847407" cy="935827"/>
          </a:xfrm>
          <a:custGeom>
            <a:avLst/>
            <a:gdLst/>
            <a:ahLst/>
            <a:cxnLst/>
            <a:rect r="r" b="b" t="t" l="l"/>
            <a:pathLst>
              <a:path h="935827" w="12847407">
                <a:moveTo>
                  <a:pt x="0" y="0"/>
                </a:moveTo>
                <a:lnTo>
                  <a:pt x="12847407" y="0"/>
                </a:lnTo>
                <a:lnTo>
                  <a:pt x="12847407" y="935828"/>
                </a:lnTo>
                <a:lnTo>
                  <a:pt x="0" y="935828"/>
                </a:lnTo>
                <a:lnTo>
                  <a:pt x="0" y="0"/>
                </a:lnTo>
                <a:close/>
              </a:path>
            </a:pathLst>
          </a:custGeom>
          <a:blipFill>
            <a:blip r:embed="rId5"/>
            <a:stretch>
              <a:fillRect l="0" t="0" r="0" b="0"/>
            </a:stretch>
          </a:blipFill>
        </p:spPr>
      </p:sp>
      <p:sp>
        <p:nvSpPr>
          <p:cNvPr name="TextBox 18" id="18"/>
          <p:cNvSpPr txBox="true"/>
          <p:nvPr/>
        </p:nvSpPr>
        <p:spPr>
          <a:xfrm rot="0">
            <a:off x="3336378" y="768223"/>
            <a:ext cx="14230388"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6. Numerical method for SDE and probability flow ODE</a:t>
            </a:r>
          </a:p>
        </p:txBody>
      </p:sp>
      <p:sp>
        <p:nvSpPr>
          <p:cNvPr name="TextBox 19" id="19"/>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20" id="20"/>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21" id="21"/>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2" id="22"/>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3" id="23"/>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4" id="24"/>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sp>
        <p:nvSpPr>
          <p:cNvPr name="TextBox 25" id="25"/>
          <p:cNvSpPr txBox="true"/>
          <p:nvPr/>
        </p:nvSpPr>
        <p:spPr>
          <a:xfrm rot="0">
            <a:off x="41053" y="5565753"/>
            <a:ext cx="2624351" cy="701548"/>
          </a:xfrm>
          <a:prstGeom prst="rect">
            <a:avLst/>
          </a:prstGeom>
        </p:spPr>
        <p:txBody>
          <a:bodyPr anchor="t" rtlCol="false" tIns="0" lIns="0" bIns="0" rIns="0">
            <a:spAutoFit/>
          </a:bodyPr>
          <a:lstStyle/>
          <a:p>
            <a:pPr algn="ctr">
              <a:lnSpc>
                <a:spcPts val="2816"/>
              </a:lnSpc>
            </a:pPr>
            <a:r>
              <a:rPr lang="en-US" sz="2200" spc="440">
                <a:solidFill>
                  <a:srgbClr val="304370"/>
                </a:solidFill>
                <a:latin typeface="思源黑体 Medium"/>
              </a:rPr>
              <a:t>Score matching</a:t>
            </a:r>
          </a:p>
        </p:txBody>
      </p:sp>
      <p:sp>
        <p:nvSpPr>
          <p:cNvPr name="TextBox 26" id="26"/>
          <p:cNvSpPr txBox="true"/>
          <p:nvPr/>
        </p:nvSpPr>
        <p:spPr>
          <a:xfrm rot="0">
            <a:off x="3475890" y="1984545"/>
            <a:ext cx="9037915" cy="1193800"/>
          </a:xfrm>
          <a:prstGeom prst="rect">
            <a:avLst/>
          </a:prstGeom>
        </p:spPr>
        <p:txBody>
          <a:bodyPr anchor="t" rtlCol="false" tIns="0" lIns="0" bIns="0" rIns="0">
            <a:spAutoFit/>
          </a:bodyPr>
          <a:lstStyle/>
          <a:p>
            <a:pPr algn="ctr" marL="539746" indent="-269873" lvl="1">
              <a:lnSpc>
                <a:spcPts val="3199"/>
              </a:lnSpc>
              <a:buFont typeface="Arial"/>
              <a:buChar char="•"/>
            </a:pPr>
            <a:r>
              <a:rPr lang="en-US" sz="2499" spc="499">
                <a:solidFill>
                  <a:srgbClr val="000000"/>
                </a:solidFill>
                <a:latin typeface="思源黑体 Medium"/>
              </a:rPr>
              <a:t>Use the simple Euler-Maruyama scheme:</a:t>
            </a:r>
          </a:p>
          <a:p>
            <a:pPr algn="ctr">
              <a:lnSpc>
                <a:spcPts val="3199"/>
              </a:lnSpc>
            </a:pPr>
          </a:p>
          <a:p>
            <a:pPr algn="l">
              <a:lnSpc>
                <a:spcPts val="3199"/>
              </a:lnSpc>
            </a:pPr>
            <a:r>
              <a:rPr lang="en-US" sz="2499" spc="499">
                <a:solidFill>
                  <a:srgbClr val="000000"/>
                </a:solidFill>
                <a:latin typeface="思源黑体 Medium"/>
              </a:rPr>
              <a:t>        1. For forward SDE:</a:t>
            </a:r>
          </a:p>
        </p:txBody>
      </p:sp>
      <p:sp>
        <p:nvSpPr>
          <p:cNvPr name="TextBox 27" id="27"/>
          <p:cNvSpPr txBox="true"/>
          <p:nvPr/>
        </p:nvSpPr>
        <p:spPr>
          <a:xfrm rot="0">
            <a:off x="4550188" y="6248251"/>
            <a:ext cx="7988856" cy="393700"/>
          </a:xfrm>
          <a:prstGeom prst="rect">
            <a:avLst/>
          </a:prstGeom>
        </p:spPr>
        <p:txBody>
          <a:bodyPr anchor="t" rtlCol="false" tIns="0" lIns="0" bIns="0" rIns="0">
            <a:spAutoFit/>
          </a:bodyPr>
          <a:lstStyle/>
          <a:p>
            <a:pPr algn="ctr">
              <a:lnSpc>
                <a:spcPts val="3199"/>
              </a:lnSpc>
              <a:spcBef>
                <a:spcPct val="0"/>
              </a:spcBef>
            </a:pPr>
            <a:r>
              <a:rPr lang="en-US" sz="2499" spc="499">
                <a:solidFill>
                  <a:srgbClr val="000000"/>
                </a:solidFill>
                <a:latin typeface="思源黑体 Medium"/>
              </a:rPr>
              <a:t>2. For probability flow ODE(reverse): </a:t>
            </a:r>
          </a:p>
        </p:txBody>
      </p:sp>
      <p:sp>
        <p:nvSpPr>
          <p:cNvPr name="TextBox 28" id="28"/>
          <p:cNvSpPr txBox="true"/>
          <p:nvPr/>
        </p:nvSpPr>
        <p:spPr>
          <a:xfrm rot="0">
            <a:off x="4550188" y="4660564"/>
            <a:ext cx="1401128" cy="393700"/>
          </a:xfrm>
          <a:prstGeom prst="rect">
            <a:avLst/>
          </a:prstGeom>
        </p:spPr>
        <p:txBody>
          <a:bodyPr anchor="t" rtlCol="false" tIns="0" lIns="0" bIns="0" rIns="0">
            <a:spAutoFit/>
          </a:bodyPr>
          <a:lstStyle/>
          <a:p>
            <a:pPr algn="ctr">
              <a:lnSpc>
                <a:spcPts val="3199"/>
              </a:lnSpc>
              <a:spcBef>
                <a:spcPct val="0"/>
              </a:spcBef>
            </a:pPr>
            <a:r>
              <a:rPr lang="en-US" sz="2499" spc="499">
                <a:solidFill>
                  <a:srgbClr val="000000"/>
                </a:solidFill>
                <a:latin typeface="思源黑体 Medium"/>
              </a:rPr>
              <a:t>where </a:t>
            </a:r>
          </a:p>
        </p:txBody>
      </p:sp>
      <p:grpSp>
        <p:nvGrpSpPr>
          <p:cNvPr name="Group 29" id="29"/>
          <p:cNvGrpSpPr/>
          <p:nvPr/>
        </p:nvGrpSpPr>
        <p:grpSpPr>
          <a:xfrm rot="0">
            <a:off x="648548" y="651116"/>
            <a:ext cx="1189369" cy="1203313"/>
            <a:chOff x="0" y="0"/>
            <a:chExt cx="1585825" cy="1604417"/>
          </a:xfrm>
        </p:grpSpPr>
        <p:grpSp>
          <p:nvGrpSpPr>
            <p:cNvPr name="Group 30" id="30"/>
            <p:cNvGrpSpPr/>
            <p:nvPr/>
          </p:nvGrpSpPr>
          <p:grpSpPr>
            <a:xfrm rot="0">
              <a:off x="0" y="0"/>
              <a:ext cx="1585825" cy="158582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2" id="32"/>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3" id="33"/>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6"/>
              <a:stretch>
                <a:fillRect l="0" t="0" r="0" b="0"/>
              </a:stretch>
            </a:blipFill>
          </p:spPr>
        </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1.Sampling acceleration method</a:t>
            </a:r>
          </a:p>
        </p:txBody>
      </p:sp>
      <p:sp>
        <p:nvSpPr>
          <p:cNvPr name="TextBox 14" id="14"/>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5" id="15"/>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16" id="16"/>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17" id="17"/>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18" id="18"/>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19" id="19"/>
          <p:cNvSpPr txBox="true"/>
          <p:nvPr/>
        </p:nvSpPr>
        <p:spPr>
          <a:xfrm rot="0">
            <a:off x="4425983" y="2017168"/>
            <a:ext cx="7514344" cy="4973320"/>
          </a:xfrm>
          <a:prstGeom prst="rect">
            <a:avLst/>
          </a:prstGeom>
        </p:spPr>
        <p:txBody>
          <a:bodyPr anchor="t" rtlCol="false" tIns="0" lIns="0" bIns="0" rIns="0">
            <a:spAutoFit/>
          </a:bodyPr>
          <a:lstStyle/>
          <a:p>
            <a:pPr algn="l">
              <a:lnSpc>
                <a:spcPts val="5750"/>
              </a:lnSpc>
            </a:pPr>
            <a:r>
              <a:rPr lang="en-US" sz="2300" spc="230">
                <a:solidFill>
                  <a:srgbClr val="000000"/>
                </a:solidFill>
                <a:latin typeface="思源黑体"/>
              </a:rPr>
              <a:t>For an image generation model, there are three considerations:</a:t>
            </a:r>
          </a:p>
          <a:p>
            <a:pPr algn="l" marL="496571" indent="-248285" lvl="1">
              <a:lnSpc>
                <a:spcPts val="5750"/>
              </a:lnSpc>
              <a:buFont typeface="Arial"/>
              <a:buChar char="•"/>
            </a:pPr>
            <a:r>
              <a:rPr lang="en-US" sz="2300" spc="230">
                <a:solidFill>
                  <a:srgbClr val="000000"/>
                </a:solidFill>
                <a:latin typeface="思源黑体"/>
              </a:rPr>
              <a:t> 1) high quality samples, </a:t>
            </a:r>
          </a:p>
          <a:p>
            <a:pPr algn="l" marL="496571" indent="-248285" lvl="1">
              <a:lnSpc>
                <a:spcPts val="5750"/>
              </a:lnSpc>
              <a:buFont typeface="Arial"/>
              <a:buChar char="•"/>
            </a:pPr>
            <a:r>
              <a:rPr lang="en-US" sz="2300" spc="230">
                <a:solidFill>
                  <a:srgbClr val="000000"/>
                </a:solidFill>
                <a:latin typeface="思源黑体"/>
              </a:rPr>
              <a:t>2) generating diversity,</a:t>
            </a:r>
          </a:p>
          <a:p>
            <a:pPr algn="l" marL="496571" indent="-248285" lvl="1">
              <a:lnSpc>
                <a:spcPts val="5750"/>
              </a:lnSpc>
              <a:buFont typeface="Arial"/>
              <a:buChar char="•"/>
            </a:pPr>
            <a:r>
              <a:rPr lang="en-US" sz="2300" spc="230">
                <a:solidFill>
                  <a:srgbClr val="000000"/>
                </a:solidFill>
                <a:latin typeface="思源黑体"/>
              </a:rPr>
              <a:t>3) efffcient and fast sampling.</a:t>
            </a:r>
          </a:p>
          <a:p>
            <a:pPr algn="l">
              <a:lnSpc>
                <a:spcPts val="5750"/>
              </a:lnSpc>
            </a:pPr>
            <a:r>
              <a:rPr lang="en-US" sz="2300" spc="230">
                <a:solidFill>
                  <a:srgbClr val="000000"/>
                </a:solidFill>
                <a:latin typeface="思源黑体"/>
              </a:rPr>
              <a:t>However, it is often difffcult to trade-off between these three. </a:t>
            </a:r>
          </a:p>
        </p:txBody>
      </p:sp>
      <p:sp>
        <p:nvSpPr>
          <p:cNvPr name="TextBox 20" id="20"/>
          <p:cNvSpPr txBox="true"/>
          <p:nvPr/>
        </p:nvSpPr>
        <p:spPr>
          <a:xfrm rot="0">
            <a:off x="4425983" y="8199968"/>
            <a:ext cx="12508483" cy="857255"/>
          </a:xfrm>
          <a:prstGeom prst="rect">
            <a:avLst/>
          </a:prstGeom>
        </p:spPr>
        <p:txBody>
          <a:bodyPr anchor="t" rtlCol="false" tIns="0" lIns="0" bIns="0" rIns="0">
            <a:spAutoFit/>
          </a:bodyPr>
          <a:lstStyle/>
          <a:p>
            <a:pPr algn="ctr">
              <a:lnSpc>
                <a:spcPts val="7199"/>
              </a:lnSpc>
              <a:spcBef>
                <a:spcPct val="0"/>
              </a:spcBef>
            </a:pPr>
            <a:r>
              <a:rPr lang="en-US" sz="3999" spc="399">
                <a:solidFill>
                  <a:srgbClr val="000000"/>
                </a:solidFill>
                <a:latin typeface="Aharoni CLM Italics"/>
              </a:rPr>
              <a:t>50,000</a:t>
            </a:r>
            <a:r>
              <a:rPr lang="en-US" sz="3999" spc="399">
                <a:solidFill>
                  <a:srgbClr val="000000"/>
                </a:solidFill>
                <a:latin typeface="Aharoni CLM"/>
              </a:rPr>
              <a:t> images of </a:t>
            </a:r>
            <a:r>
              <a:rPr lang="en-US" sz="3999" spc="399">
                <a:solidFill>
                  <a:srgbClr val="000000"/>
                </a:solidFill>
                <a:latin typeface="Aharoni CLM Italics"/>
              </a:rPr>
              <a:t>256*256</a:t>
            </a:r>
            <a:r>
              <a:rPr lang="en-US" sz="3999" spc="399">
                <a:solidFill>
                  <a:srgbClr val="000000"/>
                </a:solidFill>
                <a:latin typeface="Aharoni CLM"/>
              </a:rPr>
              <a:t> on </a:t>
            </a:r>
            <a:r>
              <a:rPr lang="en-US" sz="3999" spc="399">
                <a:solidFill>
                  <a:srgbClr val="000000"/>
                </a:solidFill>
                <a:latin typeface="Aharoni CLM Italics"/>
              </a:rPr>
              <a:t>1</a:t>
            </a:r>
            <a:r>
              <a:rPr lang="en-US" sz="3999" spc="399">
                <a:solidFill>
                  <a:srgbClr val="000000"/>
                </a:solidFill>
                <a:latin typeface="Aharoni CLM"/>
              </a:rPr>
              <a:t> GPU≈ </a:t>
            </a:r>
            <a:r>
              <a:rPr lang="en-US" sz="3999" spc="399">
                <a:solidFill>
                  <a:srgbClr val="000000"/>
                </a:solidFill>
                <a:latin typeface="Aharoni CLM Italics"/>
              </a:rPr>
              <a:t>1,000 </a:t>
            </a:r>
            <a:r>
              <a:rPr lang="en-US" sz="3999" spc="399">
                <a:solidFill>
                  <a:srgbClr val="000000"/>
                </a:solidFill>
                <a:latin typeface="Aharoni CLM"/>
              </a:rPr>
              <a:t>hours</a:t>
            </a:r>
          </a:p>
        </p:txBody>
      </p:sp>
      <p:grpSp>
        <p:nvGrpSpPr>
          <p:cNvPr name="Group 21" id="21"/>
          <p:cNvGrpSpPr/>
          <p:nvPr/>
        </p:nvGrpSpPr>
        <p:grpSpPr>
          <a:xfrm rot="0">
            <a:off x="11602266" y="1836719"/>
            <a:ext cx="5657034" cy="5209493"/>
            <a:chOff x="0" y="0"/>
            <a:chExt cx="7542712" cy="6945991"/>
          </a:xfrm>
        </p:grpSpPr>
        <p:sp>
          <p:nvSpPr>
            <p:cNvPr name="Freeform 22" id="22"/>
            <p:cNvSpPr/>
            <p:nvPr/>
          </p:nvSpPr>
          <p:spPr>
            <a:xfrm flipH="false" flipV="false" rot="0">
              <a:off x="0" y="0"/>
              <a:ext cx="7542712" cy="6142673"/>
            </a:xfrm>
            <a:custGeom>
              <a:avLst/>
              <a:gdLst/>
              <a:ahLst/>
              <a:cxnLst/>
              <a:rect r="r" b="b" t="t" l="l"/>
              <a:pathLst>
                <a:path h="6142673" w="7542712">
                  <a:moveTo>
                    <a:pt x="0" y="0"/>
                  </a:moveTo>
                  <a:lnTo>
                    <a:pt x="7542712" y="0"/>
                  </a:lnTo>
                  <a:lnTo>
                    <a:pt x="7542712" y="6142673"/>
                  </a:lnTo>
                  <a:lnTo>
                    <a:pt x="0" y="6142673"/>
                  </a:lnTo>
                  <a:lnTo>
                    <a:pt x="0" y="0"/>
                  </a:lnTo>
                  <a:close/>
                </a:path>
              </a:pathLst>
            </a:custGeom>
            <a:blipFill>
              <a:blip r:embed="rId2"/>
              <a:stretch>
                <a:fillRect l="0" t="0" r="0" b="0"/>
              </a:stretch>
            </a:blipFill>
          </p:spPr>
        </p:sp>
        <p:sp>
          <p:nvSpPr>
            <p:cNvPr name="TextBox 23" id="23"/>
            <p:cNvSpPr txBox="true"/>
            <p:nvPr/>
          </p:nvSpPr>
          <p:spPr>
            <a:xfrm rot="0">
              <a:off x="1348037" y="6449420"/>
              <a:ext cx="4846638" cy="496571"/>
            </a:xfrm>
            <a:prstGeom prst="rect">
              <a:avLst/>
            </a:prstGeom>
          </p:spPr>
          <p:txBody>
            <a:bodyPr anchor="t" rtlCol="false" tIns="0" lIns="0" bIns="0" rIns="0">
              <a:spAutoFit/>
            </a:bodyPr>
            <a:lstStyle/>
            <a:p>
              <a:pPr algn="ctr">
                <a:lnSpc>
                  <a:spcPts val="3239"/>
                </a:lnSpc>
                <a:spcBef>
                  <a:spcPct val="0"/>
                </a:spcBef>
              </a:pPr>
              <a:r>
                <a:rPr lang="en-US" sz="1799" spc="179">
                  <a:solidFill>
                    <a:srgbClr val="000000"/>
                  </a:solidFill>
                  <a:latin typeface="Aharoni CLM"/>
                </a:rPr>
                <a:t>Generative learning trilemma</a:t>
              </a:r>
            </a:p>
          </p:txBody>
        </p:sp>
      </p:grpSp>
      <p:sp>
        <p:nvSpPr>
          <p:cNvPr name="TextBox 24" id="24"/>
          <p:cNvSpPr txBox="true"/>
          <p:nvPr/>
        </p:nvSpPr>
        <p:spPr>
          <a:xfrm rot="0">
            <a:off x="4425983" y="7437841"/>
            <a:ext cx="13113392" cy="789305"/>
          </a:xfrm>
          <a:prstGeom prst="rect">
            <a:avLst/>
          </a:prstGeom>
        </p:spPr>
        <p:txBody>
          <a:bodyPr anchor="t" rtlCol="false" tIns="0" lIns="0" bIns="0" rIns="0">
            <a:spAutoFit/>
          </a:bodyPr>
          <a:lstStyle/>
          <a:p>
            <a:pPr algn="l">
              <a:lnSpc>
                <a:spcPts val="3220"/>
              </a:lnSpc>
            </a:pPr>
            <a:r>
              <a:rPr lang="en-US" sz="2300" spc="230" strike="noStrike" u="none">
                <a:solidFill>
                  <a:srgbClr val="000000"/>
                </a:solidFill>
                <a:latin typeface="思源黑体"/>
              </a:rPr>
              <a:t>Diffusion models require thousands of sampling steps, which leads to very slow training and inference.</a:t>
            </a:r>
          </a:p>
        </p:txBody>
      </p:sp>
      <p:sp>
        <p:nvSpPr>
          <p:cNvPr name="TextBox 25" id="25"/>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26" id="26"/>
          <p:cNvGrpSpPr/>
          <p:nvPr/>
        </p:nvGrpSpPr>
        <p:grpSpPr>
          <a:xfrm rot="0">
            <a:off x="648548" y="651116"/>
            <a:ext cx="1203313" cy="120331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sp>
        <p:nvSpPr>
          <p:cNvPr name="TextBox 28" id="28"/>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9" id="29"/>
          <p:cNvGrpSpPr/>
          <p:nvPr/>
        </p:nvGrpSpPr>
        <p:grpSpPr>
          <a:xfrm rot="0">
            <a:off x="648548" y="651116"/>
            <a:ext cx="1189369" cy="1203313"/>
            <a:chOff x="0" y="0"/>
            <a:chExt cx="1585825" cy="1604417"/>
          </a:xfrm>
        </p:grpSpPr>
        <p:grpSp>
          <p:nvGrpSpPr>
            <p:cNvPr name="Group 30" id="30"/>
            <p:cNvGrpSpPr/>
            <p:nvPr/>
          </p:nvGrpSpPr>
          <p:grpSpPr>
            <a:xfrm rot="0">
              <a:off x="0" y="0"/>
              <a:ext cx="1585825" cy="158582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2" id="32"/>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3" id="33"/>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1.1 "Skipping steps" </a:t>
            </a:r>
          </a:p>
        </p:txBody>
      </p:sp>
      <p:sp>
        <p:nvSpPr>
          <p:cNvPr name="TextBox 14" id="14"/>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5" id="15"/>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16" id="16"/>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17" id="17"/>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18" id="18"/>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19" id="19"/>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20" id="20"/>
          <p:cNvGrpSpPr/>
          <p:nvPr/>
        </p:nvGrpSpPr>
        <p:grpSpPr>
          <a:xfrm rot="0">
            <a:off x="648548" y="651116"/>
            <a:ext cx="1203313" cy="120331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22" id="22"/>
          <p:cNvSpPr txBox="true"/>
          <p:nvPr/>
        </p:nvSpPr>
        <p:spPr>
          <a:xfrm rot="0">
            <a:off x="4425983" y="1946189"/>
            <a:ext cx="11849249" cy="96583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Aharoni CLM Bold"/>
              </a:rPr>
              <a:t>In the generating process, the  close steps give the similar distribution.Can we skip some steps?</a:t>
            </a:r>
          </a:p>
        </p:txBody>
      </p:sp>
      <p:sp>
        <p:nvSpPr>
          <p:cNvPr name="TextBox 23" id="23"/>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4" id="24"/>
          <p:cNvGrpSpPr/>
          <p:nvPr/>
        </p:nvGrpSpPr>
        <p:grpSpPr>
          <a:xfrm rot="0">
            <a:off x="648548" y="651116"/>
            <a:ext cx="1189369" cy="1203313"/>
            <a:chOff x="0" y="0"/>
            <a:chExt cx="1585825" cy="1604417"/>
          </a:xfrm>
        </p:grpSpPr>
        <p:grpSp>
          <p:nvGrpSpPr>
            <p:cNvPr name="Group 25" id="25"/>
            <p:cNvGrpSpPr/>
            <p:nvPr/>
          </p:nvGrpSpPr>
          <p:grpSpPr>
            <a:xfrm rot="0">
              <a:off x="0" y="0"/>
              <a:ext cx="1585825" cy="158582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28" id="28"/>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1.1 "Skipping steps" </a:t>
            </a:r>
          </a:p>
        </p:txBody>
      </p:sp>
      <p:sp>
        <p:nvSpPr>
          <p:cNvPr name="TextBox 14" id="14"/>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5" id="15"/>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16" id="16"/>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17" id="17"/>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18" id="18"/>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19" id="19"/>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20" id="20"/>
          <p:cNvGrpSpPr/>
          <p:nvPr/>
        </p:nvGrpSpPr>
        <p:grpSpPr>
          <a:xfrm rot="0">
            <a:off x="648548" y="651116"/>
            <a:ext cx="1203313" cy="120331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22" id="22"/>
          <p:cNvSpPr txBox="true"/>
          <p:nvPr/>
        </p:nvSpPr>
        <p:spPr>
          <a:xfrm rot="0">
            <a:off x="4425983" y="1946189"/>
            <a:ext cx="11849249" cy="96583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Aharoni CLM Bold"/>
              </a:rPr>
              <a:t>In the generating process, the  close steps give the similar distribution.Can we skip some steps?</a:t>
            </a:r>
          </a:p>
        </p:txBody>
      </p:sp>
      <p:sp>
        <p:nvSpPr>
          <p:cNvPr name="TextBox 23" id="23"/>
          <p:cNvSpPr txBox="true"/>
          <p:nvPr/>
        </p:nvSpPr>
        <p:spPr>
          <a:xfrm rot="0">
            <a:off x="4425983" y="3223811"/>
            <a:ext cx="8167762" cy="451486"/>
          </a:xfrm>
          <a:prstGeom prst="rect">
            <a:avLst/>
          </a:prstGeom>
        </p:spPr>
        <p:txBody>
          <a:bodyPr anchor="t" rtlCol="false" tIns="0" lIns="0" bIns="0" rIns="0">
            <a:spAutoFit/>
          </a:bodyPr>
          <a:lstStyle/>
          <a:p>
            <a:pPr algn="l">
              <a:lnSpc>
                <a:spcPts val="3959"/>
              </a:lnSpc>
              <a:spcBef>
                <a:spcPct val="0"/>
              </a:spcBef>
            </a:pPr>
            <a:r>
              <a:rPr lang="en-US" sz="2199" spc="219">
                <a:solidFill>
                  <a:srgbClr val="304370"/>
                </a:solidFill>
                <a:latin typeface="思源黑体"/>
              </a:rPr>
              <a:t>No! Because DDPM is based on the Markov property!</a:t>
            </a:r>
          </a:p>
        </p:txBody>
      </p:sp>
      <p:sp>
        <p:nvSpPr>
          <p:cNvPr name="TextBox 24" id="24"/>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5" id="25"/>
          <p:cNvGrpSpPr/>
          <p:nvPr/>
        </p:nvGrpSpPr>
        <p:grpSpPr>
          <a:xfrm rot="0">
            <a:off x="648548" y="651116"/>
            <a:ext cx="1189369" cy="1203313"/>
            <a:chOff x="0" y="0"/>
            <a:chExt cx="1585825" cy="1604417"/>
          </a:xfrm>
        </p:grpSpPr>
        <p:grpSp>
          <p:nvGrpSpPr>
            <p:cNvPr name="Group 26" id="26"/>
            <p:cNvGrpSpPr/>
            <p:nvPr/>
          </p:nvGrpSpPr>
          <p:grpSpPr>
            <a:xfrm rot="0">
              <a:off x="0" y="0"/>
              <a:ext cx="1585825" cy="158582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28" id="28"/>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29" id="29"/>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1.1 "Skipping steps" </a:t>
            </a:r>
          </a:p>
        </p:txBody>
      </p:sp>
      <p:sp>
        <p:nvSpPr>
          <p:cNvPr name="TextBox 14" id="14"/>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5" id="15"/>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16" id="16"/>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17" id="17"/>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18" id="18"/>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19" id="19"/>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20" id="20"/>
          <p:cNvGrpSpPr/>
          <p:nvPr/>
        </p:nvGrpSpPr>
        <p:grpSpPr>
          <a:xfrm rot="0">
            <a:off x="648548" y="651116"/>
            <a:ext cx="1203313" cy="120331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22" id="22"/>
          <p:cNvSpPr txBox="true"/>
          <p:nvPr/>
        </p:nvSpPr>
        <p:spPr>
          <a:xfrm rot="0">
            <a:off x="4425983" y="1946189"/>
            <a:ext cx="11849249" cy="96583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Aharoni CLM Bold"/>
              </a:rPr>
              <a:t>In the generating process, the  close steps give the similar distribution.Can we skip some steps?</a:t>
            </a:r>
          </a:p>
        </p:txBody>
      </p:sp>
      <p:sp>
        <p:nvSpPr>
          <p:cNvPr name="TextBox 23" id="23"/>
          <p:cNvSpPr txBox="true"/>
          <p:nvPr/>
        </p:nvSpPr>
        <p:spPr>
          <a:xfrm rot="0">
            <a:off x="4425983" y="3223811"/>
            <a:ext cx="8167762" cy="451486"/>
          </a:xfrm>
          <a:prstGeom prst="rect">
            <a:avLst/>
          </a:prstGeom>
        </p:spPr>
        <p:txBody>
          <a:bodyPr anchor="t" rtlCol="false" tIns="0" lIns="0" bIns="0" rIns="0">
            <a:spAutoFit/>
          </a:bodyPr>
          <a:lstStyle/>
          <a:p>
            <a:pPr algn="l">
              <a:lnSpc>
                <a:spcPts val="3959"/>
              </a:lnSpc>
              <a:spcBef>
                <a:spcPct val="0"/>
              </a:spcBef>
            </a:pPr>
            <a:r>
              <a:rPr lang="en-US" sz="2199" spc="219">
                <a:solidFill>
                  <a:srgbClr val="304370"/>
                </a:solidFill>
                <a:latin typeface="思源黑体"/>
              </a:rPr>
              <a:t>No! Because DDPM is based on the Markov property!</a:t>
            </a:r>
          </a:p>
        </p:txBody>
      </p:sp>
      <p:sp>
        <p:nvSpPr>
          <p:cNvPr name="TextBox 24" id="24"/>
          <p:cNvSpPr txBox="true"/>
          <p:nvPr/>
        </p:nvSpPr>
        <p:spPr>
          <a:xfrm rot="0">
            <a:off x="4425983" y="4232447"/>
            <a:ext cx="11849249" cy="47053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Aharoni CLM Bold"/>
              </a:rPr>
              <a:t>But if we make the process not depend on Markov property anymore?</a:t>
            </a:r>
          </a:p>
        </p:txBody>
      </p:sp>
      <p:sp>
        <p:nvSpPr>
          <p:cNvPr name="TextBox 25" id="25"/>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6" id="26"/>
          <p:cNvGrpSpPr/>
          <p:nvPr/>
        </p:nvGrpSpPr>
        <p:grpSpPr>
          <a:xfrm rot="0">
            <a:off x="648548" y="651116"/>
            <a:ext cx="1189369" cy="1203313"/>
            <a:chOff x="0" y="0"/>
            <a:chExt cx="1585825" cy="1604417"/>
          </a:xfrm>
        </p:grpSpPr>
        <p:grpSp>
          <p:nvGrpSpPr>
            <p:cNvPr name="Group 27" id="27"/>
            <p:cNvGrpSpPr/>
            <p:nvPr/>
          </p:nvGrpSpPr>
          <p:grpSpPr>
            <a:xfrm rot="0">
              <a:off x="0" y="0"/>
              <a:ext cx="1585825" cy="158582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29" id="29"/>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0" id="30"/>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1.1 "Skipping steps" </a:t>
            </a:r>
          </a:p>
        </p:txBody>
      </p:sp>
      <p:sp>
        <p:nvSpPr>
          <p:cNvPr name="TextBox 14" id="14"/>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5" id="15"/>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16" id="16"/>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17" id="17"/>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18" id="18"/>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19" id="19"/>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20" id="20"/>
          <p:cNvGrpSpPr/>
          <p:nvPr/>
        </p:nvGrpSpPr>
        <p:grpSpPr>
          <a:xfrm rot="0">
            <a:off x="648548" y="651116"/>
            <a:ext cx="1203313" cy="120331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22" id="22"/>
          <p:cNvSpPr txBox="true"/>
          <p:nvPr/>
        </p:nvSpPr>
        <p:spPr>
          <a:xfrm rot="0">
            <a:off x="4425983" y="1946189"/>
            <a:ext cx="11849249" cy="96583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Aharoni CLM Bold"/>
              </a:rPr>
              <a:t>In the generating process, the  close steps give the similar distribution.Can we skip some steps?</a:t>
            </a:r>
          </a:p>
        </p:txBody>
      </p:sp>
      <p:sp>
        <p:nvSpPr>
          <p:cNvPr name="TextBox 23" id="23"/>
          <p:cNvSpPr txBox="true"/>
          <p:nvPr/>
        </p:nvSpPr>
        <p:spPr>
          <a:xfrm rot="0">
            <a:off x="4425983" y="3223811"/>
            <a:ext cx="8167762" cy="451486"/>
          </a:xfrm>
          <a:prstGeom prst="rect">
            <a:avLst/>
          </a:prstGeom>
        </p:spPr>
        <p:txBody>
          <a:bodyPr anchor="t" rtlCol="false" tIns="0" lIns="0" bIns="0" rIns="0">
            <a:spAutoFit/>
          </a:bodyPr>
          <a:lstStyle/>
          <a:p>
            <a:pPr algn="l">
              <a:lnSpc>
                <a:spcPts val="3959"/>
              </a:lnSpc>
              <a:spcBef>
                <a:spcPct val="0"/>
              </a:spcBef>
            </a:pPr>
            <a:r>
              <a:rPr lang="en-US" sz="2199" spc="219">
                <a:solidFill>
                  <a:srgbClr val="304370"/>
                </a:solidFill>
                <a:latin typeface="思源黑体"/>
              </a:rPr>
              <a:t>No! Because DDPM is based on the Markov property!</a:t>
            </a:r>
          </a:p>
        </p:txBody>
      </p:sp>
      <p:sp>
        <p:nvSpPr>
          <p:cNvPr name="TextBox 24" id="24"/>
          <p:cNvSpPr txBox="true"/>
          <p:nvPr/>
        </p:nvSpPr>
        <p:spPr>
          <a:xfrm rot="0">
            <a:off x="4425983" y="4232447"/>
            <a:ext cx="11849249" cy="47053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Aharoni CLM Bold"/>
              </a:rPr>
              <a:t>But if we make the process not depend on Markov property anymore?</a:t>
            </a:r>
          </a:p>
        </p:txBody>
      </p:sp>
      <p:sp>
        <p:nvSpPr>
          <p:cNvPr name="TextBox 25" id="25"/>
          <p:cNvSpPr txBox="true"/>
          <p:nvPr/>
        </p:nvSpPr>
        <p:spPr>
          <a:xfrm rot="0">
            <a:off x="4425983" y="5211466"/>
            <a:ext cx="9628361" cy="451486"/>
          </a:xfrm>
          <a:prstGeom prst="rect">
            <a:avLst/>
          </a:prstGeom>
        </p:spPr>
        <p:txBody>
          <a:bodyPr anchor="t" rtlCol="false" tIns="0" lIns="0" bIns="0" rIns="0">
            <a:spAutoFit/>
          </a:bodyPr>
          <a:lstStyle/>
          <a:p>
            <a:pPr algn="l">
              <a:lnSpc>
                <a:spcPts val="3959"/>
              </a:lnSpc>
              <a:spcBef>
                <a:spcPct val="0"/>
              </a:spcBef>
            </a:pPr>
            <a:r>
              <a:rPr lang="en-US" sz="2199" spc="219">
                <a:solidFill>
                  <a:srgbClr val="304370"/>
                </a:solidFill>
                <a:latin typeface="思源黑体 Bold"/>
              </a:rPr>
              <a:t>Denoising diffusion implicit model(DDIM)</a:t>
            </a:r>
            <a:r>
              <a:rPr lang="en-US" sz="2199" spc="219">
                <a:solidFill>
                  <a:srgbClr val="304370"/>
                </a:solidFill>
                <a:latin typeface="思源黑体"/>
              </a:rPr>
              <a:t> do what we want!</a:t>
            </a:r>
          </a:p>
        </p:txBody>
      </p:sp>
      <p:sp>
        <p:nvSpPr>
          <p:cNvPr name="TextBox 26" id="26"/>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7" id="27"/>
          <p:cNvGrpSpPr/>
          <p:nvPr/>
        </p:nvGrpSpPr>
        <p:grpSpPr>
          <a:xfrm rot="0">
            <a:off x="648548" y="651116"/>
            <a:ext cx="1189369" cy="1203313"/>
            <a:chOff x="0" y="0"/>
            <a:chExt cx="1585825" cy="1604417"/>
          </a:xfrm>
        </p:grpSpPr>
        <p:grpSp>
          <p:nvGrpSpPr>
            <p:cNvPr name="Group 28" id="28"/>
            <p:cNvGrpSpPr/>
            <p:nvPr/>
          </p:nvGrpSpPr>
          <p:grpSpPr>
            <a:xfrm rot="0">
              <a:off x="0" y="0"/>
              <a:ext cx="1585825" cy="158582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1" id="31"/>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5775748" y="7180937"/>
            <a:ext cx="2096526" cy="500837"/>
          </a:xfrm>
          <a:custGeom>
            <a:avLst/>
            <a:gdLst/>
            <a:ahLst/>
            <a:cxnLst/>
            <a:rect r="r" b="b" t="t" l="l"/>
            <a:pathLst>
              <a:path h="500837" w="2096526">
                <a:moveTo>
                  <a:pt x="0" y="0"/>
                </a:moveTo>
                <a:lnTo>
                  <a:pt x="2096525" y="0"/>
                </a:lnTo>
                <a:lnTo>
                  <a:pt x="2096525" y="500836"/>
                </a:lnTo>
                <a:lnTo>
                  <a:pt x="0" y="500836"/>
                </a:lnTo>
                <a:lnTo>
                  <a:pt x="0" y="0"/>
                </a:lnTo>
                <a:close/>
              </a:path>
            </a:pathLst>
          </a:custGeom>
          <a:blipFill>
            <a:blip r:embed="rId3"/>
            <a:stretch>
              <a:fillRect l="0" t="0" r="0" b="0"/>
            </a:stretch>
          </a:blipFill>
        </p:spPr>
      </p:sp>
      <p:sp>
        <p:nvSpPr>
          <p:cNvPr name="Freeform 16" id="16"/>
          <p:cNvSpPr/>
          <p:nvPr/>
        </p:nvSpPr>
        <p:spPr>
          <a:xfrm flipH="false" flipV="false" rot="0">
            <a:off x="8583821" y="7155524"/>
            <a:ext cx="3157497" cy="526250"/>
          </a:xfrm>
          <a:custGeom>
            <a:avLst/>
            <a:gdLst/>
            <a:ahLst/>
            <a:cxnLst/>
            <a:rect r="r" b="b" t="t" l="l"/>
            <a:pathLst>
              <a:path h="526250" w="3157497">
                <a:moveTo>
                  <a:pt x="0" y="0"/>
                </a:moveTo>
                <a:lnTo>
                  <a:pt x="3157497" y="0"/>
                </a:lnTo>
                <a:lnTo>
                  <a:pt x="3157497" y="526249"/>
                </a:lnTo>
                <a:lnTo>
                  <a:pt x="0" y="526249"/>
                </a:lnTo>
                <a:lnTo>
                  <a:pt x="0" y="0"/>
                </a:lnTo>
                <a:close/>
              </a:path>
            </a:pathLst>
          </a:custGeom>
          <a:blipFill>
            <a:blip r:embed="rId4"/>
            <a:stretch>
              <a:fillRect l="0" t="0" r="0" b="0"/>
            </a:stretch>
          </a:blipFill>
        </p:spPr>
      </p:sp>
      <p:sp>
        <p:nvSpPr>
          <p:cNvPr name="Freeform 17" id="17"/>
          <p:cNvSpPr/>
          <p:nvPr/>
        </p:nvSpPr>
        <p:spPr>
          <a:xfrm flipH="false" flipV="false" rot="0">
            <a:off x="4442368" y="9076235"/>
            <a:ext cx="6097819" cy="555148"/>
          </a:xfrm>
          <a:custGeom>
            <a:avLst/>
            <a:gdLst/>
            <a:ahLst/>
            <a:cxnLst/>
            <a:rect r="r" b="b" t="t" l="l"/>
            <a:pathLst>
              <a:path h="555148" w="6097819">
                <a:moveTo>
                  <a:pt x="0" y="0"/>
                </a:moveTo>
                <a:lnTo>
                  <a:pt x="6097819" y="0"/>
                </a:lnTo>
                <a:lnTo>
                  <a:pt x="6097819" y="555148"/>
                </a:lnTo>
                <a:lnTo>
                  <a:pt x="0" y="555148"/>
                </a:lnTo>
                <a:lnTo>
                  <a:pt x="0" y="0"/>
                </a:lnTo>
                <a:close/>
              </a:path>
            </a:pathLst>
          </a:custGeom>
          <a:blipFill>
            <a:blip r:embed="rId5"/>
            <a:stretch>
              <a:fillRect l="0" t="0" r="0" b="0"/>
            </a:stretch>
          </a:blipFill>
        </p:spPr>
      </p:sp>
      <p:sp>
        <p:nvSpPr>
          <p:cNvPr name="TextBox 18" id="18"/>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1.1 "Skipping steps" </a:t>
            </a:r>
          </a:p>
        </p:txBody>
      </p:sp>
      <p:sp>
        <p:nvSpPr>
          <p:cNvPr name="TextBox 19" id="19"/>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20" id="20"/>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21" id="21"/>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2" id="22"/>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3" id="23"/>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4" id="24"/>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sp>
        <p:nvSpPr>
          <p:cNvPr name="TextBox 25" id="25"/>
          <p:cNvSpPr txBox="true"/>
          <p:nvPr/>
        </p:nvSpPr>
        <p:spPr>
          <a:xfrm rot="0">
            <a:off x="4425983" y="1946189"/>
            <a:ext cx="11849249" cy="96583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Aharoni CLM Bold"/>
              </a:rPr>
              <a:t>In the generating process, the  close steps give the similar distribution.Can we skip some steps?</a:t>
            </a:r>
          </a:p>
        </p:txBody>
      </p:sp>
      <p:sp>
        <p:nvSpPr>
          <p:cNvPr name="TextBox 26" id="26"/>
          <p:cNvSpPr txBox="true"/>
          <p:nvPr/>
        </p:nvSpPr>
        <p:spPr>
          <a:xfrm rot="0">
            <a:off x="4425983" y="3223811"/>
            <a:ext cx="8167762" cy="451486"/>
          </a:xfrm>
          <a:prstGeom prst="rect">
            <a:avLst/>
          </a:prstGeom>
        </p:spPr>
        <p:txBody>
          <a:bodyPr anchor="t" rtlCol="false" tIns="0" lIns="0" bIns="0" rIns="0">
            <a:spAutoFit/>
          </a:bodyPr>
          <a:lstStyle/>
          <a:p>
            <a:pPr algn="l">
              <a:lnSpc>
                <a:spcPts val="3959"/>
              </a:lnSpc>
              <a:spcBef>
                <a:spcPct val="0"/>
              </a:spcBef>
            </a:pPr>
            <a:r>
              <a:rPr lang="en-US" sz="2199" spc="219">
                <a:solidFill>
                  <a:srgbClr val="304370"/>
                </a:solidFill>
                <a:latin typeface="思源黑体"/>
              </a:rPr>
              <a:t>No! Because DDPM is based on the Markov property!</a:t>
            </a:r>
          </a:p>
        </p:txBody>
      </p:sp>
      <p:sp>
        <p:nvSpPr>
          <p:cNvPr name="TextBox 27" id="27"/>
          <p:cNvSpPr txBox="true"/>
          <p:nvPr/>
        </p:nvSpPr>
        <p:spPr>
          <a:xfrm rot="0">
            <a:off x="4425983" y="4232447"/>
            <a:ext cx="11849249" cy="47053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Aharoni CLM Bold"/>
              </a:rPr>
              <a:t>But if we make the process not depend on Markov property anymore?</a:t>
            </a:r>
          </a:p>
        </p:txBody>
      </p:sp>
      <p:sp>
        <p:nvSpPr>
          <p:cNvPr name="TextBox 28" id="28"/>
          <p:cNvSpPr txBox="true"/>
          <p:nvPr/>
        </p:nvSpPr>
        <p:spPr>
          <a:xfrm rot="0">
            <a:off x="4425983" y="5211466"/>
            <a:ext cx="9628361" cy="451486"/>
          </a:xfrm>
          <a:prstGeom prst="rect">
            <a:avLst/>
          </a:prstGeom>
        </p:spPr>
        <p:txBody>
          <a:bodyPr anchor="t" rtlCol="false" tIns="0" lIns="0" bIns="0" rIns="0">
            <a:spAutoFit/>
          </a:bodyPr>
          <a:lstStyle/>
          <a:p>
            <a:pPr algn="l">
              <a:lnSpc>
                <a:spcPts val="3959"/>
              </a:lnSpc>
              <a:spcBef>
                <a:spcPct val="0"/>
              </a:spcBef>
            </a:pPr>
            <a:r>
              <a:rPr lang="en-US" sz="2199" spc="219">
                <a:solidFill>
                  <a:srgbClr val="304370"/>
                </a:solidFill>
                <a:latin typeface="思源黑体 Bold"/>
              </a:rPr>
              <a:t>Denoising diffusion implicit model(DDIM)</a:t>
            </a:r>
            <a:r>
              <a:rPr lang="en-US" sz="2199" spc="219">
                <a:solidFill>
                  <a:srgbClr val="304370"/>
                </a:solidFill>
                <a:latin typeface="思源黑体"/>
              </a:rPr>
              <a:t> do what we want!</a:t>
            </a:r>
          </a:p>
        </p:txBody>
      </p:sp>
      <p:sp>
        <p:nvSpPr>
          <p:cNvPr name="TextBox 29" id="29"/>
          <p:cNvSpPr txBox="true"/>
          <p:nvPr/>
        </p:nvSpPr>
        <p:spPr>
          <a:xfrm rot="0">
            <a:off x="4425983" y="6354915"/>
            <a:ext cx="11849249" cy="47053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Aharoni CLM Bold"/>
              </a:rPr>
              <a:t>Main idea:</a:t>
            </a:r>
          </a:p>
        </p:txBody>
      </p:sp>
      <p:sp>
        <p:nvSpPr>
          <p:cNvPr name="TextBox 30" id="30"/>
          <p:cNvSpPr txBox="true"/>
          <p:nvPr/>
        </p:nvSpPr>
        <p:spPr>
          <a:xfrm rot="0">
            <a:off x="4425983" y="7230287"/>
            <a:ext cx="1155799" cy="451486"/>
          </a:xfrm>
          <a:prstGeom prst="rect">
            <a:avLst/>
          </a:prstGeom>
        </p:spPr>
        <p:txBody>
          <a:bodyPr anchor="t" rtlCol="false" tIns="0" lIns="0" bIns="0" rIns="0">
            <a:spAutoFit/>
          </a:bodyPr>
          <a:lstStyle/>
          <a:p>
            <a:pPr algn="l">
              <a:lnSpc>
                <a:spcPts val="3959"/>
              </a:lnSpc>
              <a:spcBef>
                <a:spcPct val="0"/>
              </a:spcBef>
            </a:pPr>
            <a:r>
              <a:rPr lang="en-US" sz="2199" spc="219">
                <a:solidFill>
                  <a:srgbClr val="304370"/>
                </a:solidFill>
                <a:latin typeface="思源黑体"/>
              </a:rPr>
              <a:t>Change</a:t>
            </a:r>
          </a:p>
        </p:txBody>
      </p:sp>
      <p:sp>
        <p:nvSpPr>
          <p:cNvPr name="TextBox 31" id="31"/>
          <p:cNvSpPr txBox="true"/>
          <p:nvPr/>
        </p:nvSpPr>
        <p:spPr>
          <a:xfrm rot="0">
            <a:off x="8062773" y="7230287"/>
            <a:ext cx="330547" cy="451486"/>
          </a:xfrm>
          <a:prstGeom prst="rect">
            <a:avLst/>
          </a:prstGeom>
        </p:spPr>
        <p:txBody>
          <a:bodyPr anchor="t" rtlCol="false" tIns="0" lIns="0" bIns="0" rIns="0">
            <a:spAutoFit/>
          </a:bodyPr>
          <a:lstStyle/>
          <a:p>
            <a:pPr algn="l">
              <a:lnSpc>
                <a:spcPts val="3959"/>
              </a:lnSpc>
              <a:spcBef>
                <a:spcPct val="0"/>
              </a:spcBef>
            </a:pPr>
            <a:r>
              <a:rPr lang="en-US" sz="2199" spc="219">
                <a:solidFill>
                  <a:srgbClr val="304370"/>
                </a:solidFill>
                <a:latin typeface="思源黑体"/>
              </a:rPr>
              <a:t>to</a:t>
            </a:r>
          </a:p>
        </p:txBody>
      </p:sp>
      <p:sp>
        <p:nvSpPr>
          <p:cNvPr name="TextBox 32" id="32"/>
          <p:cNvSpPr txBox="true"/>
          <p:nvPr/>
        </p:nvSpPr>
        <p:spPr>
          <a:xfrm rot="0">
            <a:off x="4425983" y="8186598"/>
            <a:ext cx="8132341" cy="451486"/>
          </a:xfrm>
          <a:prstGeom prst="rect">
            <a:avLst/>
          </a:prstGeom>
        </p:spPr>
        <p:txBody>
          <a:bodyPr anchor="t" rtlCol="false" tIns="0" lIns="0" bIns="0" rIns="0">
            <a:spAutoFit/>
          </a:bodyPr>
          <a:lstStyle/>
          <a:p>
            <a:pPr algn="l" marL="0" indent="0" lvl="0">
              <a:lnSpc>
                <a:spcPts val="3959"/>
              </a:lnSpc>
              <a:spcBef>
                <a:spcPct val="0"/>
              </a:spcBef>
            </a:pPr>
            <a:r>
              <a:rPr lang="en-US" sz="2199" spc="219">
                <a:solidFill>
                  <a:srgbClr val="304370"/>
                </a:solidFill>
                <a:latin typeface="思源黑体"/>
              </a:rPr>
              <a:t>Then, </a:t>
            </a:r>
            <a:r>
              <a:rPr lang="en-US" sz="2199" spc="219" strike="noStrike" u="none">
                <a:solidFill>
                  <a:srgbClr val="304370"/>
                </a:solidFill>
                <a:latin typeface="思源黑体"/>
              </a:rPr>
              <a:t>set any probability distribution that satisfies:</a:t>
            </a:r>
          </a:p>
        </p:txBody>
      </p:sp>
      <p:sp>
        <p:nvSpPr>
          <p:cNvPr name="TextBox 33" id="33"/>
          <p:cNvSpPr txBox="true"/>
          <p:nvPr/>
        </p:nvSpPr>
        <p:spPr>
          <a:xfrm rot="0">
            <a:off x="11931818" y="7143699"/>
            <a:ext cx="105668" cy="451486"/>
          </a:xfrm>
          <a:prstGeom prst="rect">
            <a:avLst/>
          </a:prstGeom>
        </p:spPr>
        <p:txBody>
          <a:bodyPr anchor="t" rtlCol="false" tIns="0" lIns="0" bIns="0" rIns="0">
            <a:spAutoFit/>
          </a:bodyPr>
          <a:lstStyle/>
          <a:p>
            <a:pPr algn="l">
              <a:lnSpc>
                <a:spcPts val="3959"/>
              </a:lnSpc>
              <a:spcBef>
                <a:spcPct val="0"/>
              </a:spcBef>
            </a:pPr>
            <a:r>
              <a:rPr lang="en-US" sz="2199" spc="219">
                <a:solidFill>
                  <a:srgbClr val="304370"/>
                </a:solidFill>
                <a:latin typeface="思源黑体"/>
              </a:rPr>
              <a:t>,</a:t>
            </a:r>
          </a:p>
        </p:txBody>
      </p:sp>
      <p:sp>
        <p:nvSpPr>
          <p:cNvPr name="TextBox 34" id="34"/>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35" id="35"/>
          <p:cNvGrpSpPr/>
          <p:nvPr/>
        </p:nvGrpSpPr>
        <p:grpSpPr>
          <a:xfrm rot="0">
            <a:off x="648548" y="651116"/>
            <a:ext cx="1189369" cy="1203313"/>
            <a:chOff x="0" y="0"/>
            <a:chExt cx="1585825" cy="1604417"/>
          </a:xfrm>
        </p:grpSpPr>
        <p:grpSp>
          <p:nvGrpSpPr>
            <p:cNvPr name="Group 36" id="36"/>
            <p:cNvGrpSpPr/>
            <p:nvPr/>
          </p:nvGrpSpPr>
          <p:grpSpPr>
            <a:xfrm rot="0">
              <a:off x="0" y="0"/>
              <a:ext cx="1585825" cy="1585825"/>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9" id="39"/>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6"/>
              <a:stretch>
                <a:fillRect l="0" t="0" r="0" b="0"/>
              </a:stretch>
            </a:blipFill>
          </p:spPr>
        </p:sp>
      </p:gr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7113659" y="4046440"/>
            <a:ext cx="6097819" cy="555148"/>
          </a:xfrm>
          <a:custGeom>
            <a:avLst/>
            <a:gdLst/>
            <a:ahLst/>
            <a:cxnLst/>
            <a:rect r="r" b="b" t="t" l="l"/>
            <a:pathLst>
              <a:path h="555148" w="6097819">
                <a:moveTo>
                  <a:pt x="0" y="0"/>
                </a:moveTo>
                <a:lnTo>
                  <a:pt x="6097820" y="0"/>
                </a:lnTo>
                <a:lnTo>
                  <a:pt x="6097820" y="555148"/>
                </a:lnTo>
                <a:lnTo>
                  <a:pt x="0" y="555148"/>
                </a:lnTo>
                <a:lnTo>
                  <a:pt x="0" y="0"/>
                </a:lnTo>
                <a:close/>
              </a:path>
            </a:pathLst>
          </a:custGeom>
          <a:blipFill>
            <a:blip r:embed="rId3"/>
            <a:stretch>
              <a:fillRect l="0" t="0" r="0" b="0"/>
            </a:stretch>
          </a:blipFill>
        </p:spPr>
      </p:sp>
      <p:sp>
        <p:nvSpPr>
          <p:cNvPr name="Freeform 16" id="16"/>
          <p:cNvSpPr/>
          <p:nvPr/>
        </p:nvSpPr>
        <p:spPr>
          <a:xfrm flipH="false" flipV="false" rot="0">
            <a:off x="7113659" y="5405499"/>
            <a:ext cx="6097819" cy="559703"/>
          </a:xfrm>
          <a:custGeom>
            <a:avLst/>
            <a:gdLst/>
            <a:ahLst/>
            <a:cxnLst/>
            <a:rect r="r" b="b" t="t" l="l"/>
            <a:pathLst>
              <a:path h="559703" w="6097819">
                <a:moveTo>
                  <a:pt x="0" y="0"/>
                </a:moveTo>
                <a:lnTo>
                  <a:pt x="6097820" y="0"/>
                </a:lnTo>
                <a:lnTo>
                  <a:pt x="6097820" y="559704"/>
                </a:lnTo>
                <a:lnTo>
                  <a:pt x="0" y="559704"/>
                </a:lnTo>
                <a:lnTo>
                  <a:pt x="0" y="0"/>
                </a:lnTo>
                <a:close/>
              </a:path>
            </a:pathLst>
          </a:custGeom>
          <a:blipFill>
            <a:blip r:embed="rId4"/>
            <a:stretch>
              <a:fillRect l="0" t="0" r="0" b="0"/>
            </a:stretch>
          </a:blipFill>
        </p:spPr>
      </p:sp>
      <p:sp>
        <p:nvSpPr>
          <p:cNvPr name="Freeform 17" id="17"/>
          <p:cNvSpPr/>
          <p:nvPr/>
        </p:nvSpPr>
        <p:spPr>
          <a:xfrm flipH="false" flipV="false" rot="0">
            <a:off x="6696515" y="6463032"/>
            <a:ext cx="4202943" cy="372675"/>
          </a:xfrm>
          <a:custGeom>
            <a:avLst/>
            <a:gdLst/>
            <a:ahLst/>
            <a:cxnLst/>
            <a:rect r="r" b="b" t="t" l="l"/>
            <a:pathLst>
              <a:path h="372675" w="4202943">
                <a:moveTo>
                  <a:pt x="0" y="0"/>
                </a:moveTo>
                <a:lnTo>
                  <a:pt x="4202943" y="0"/>
                </a:lnTo>
                <a:lnTo>
                  <a:pt x="4202943" y="372675"/>
                </a:lnTo>
                <a:lnTo>
                  <a:pt x="0" y="372675"/>
                </a:lnTo>
                <a:lnTo>
                  <a:pt x="0" y="0"/>
                </a:lnTo>
                <a:close/>
              </a:path>
            </a:pathLst>
          </a:custGeom>
          <a:blipFill>
            <a:blip r:embed="rId5"/>
            <a:stretch>
              <a:fillRect l="0" t="0" r="0" b="0"/>
            </a:stretch>
          </a:blipFill>
        </p:spPr>
      </p:sp>
      <p:sp>
        <p:nvSpPr>
          <p:cNvPr name="Freeform 18" id="18"/>
          <p:cNvSpPr/>
          <p:nvPr/>
        </p:nvSpPr>
        <p:spPr>
          <a:xfrm flipH="false" flipV="false" rot="0">
            <a:off x="12979584" y="6463032"/>
            <a:ext cx="3444657" cy="374766"/>
          </a:xfrm>
          <a:custGeom>
            <a:avLst/>
            <a:gdLst/>
            <a:ahLst/>
            <a:cxnLst/>
            <a:rect r="r" b="b" t="t" l="l"/>
            <a:pathLst>
              <a:path h="374766" w="3444657">
                <a:moveTo>
                  <a:pt x="0" y="0"/>
                </a:moveTo>
                <a:lnTo>
                  <a:pt x="3444656" y="0"/>
                </a:lnTo>
                <a:lnTo>
                  <a:pt x="3444656" y="374766"/>
                </a:lnTo>
                <a:lnTo>
                  <a:pt x="0" y="374766"/>
                </a:lnTo>
                <a:lnTo>
                  <a:pt x="0" y="0"/>
                </a:lnTo>
                <a:close/>
              </a:path>
            </a:pathLst>
          </a:custGeom>
          <a:blipFill>
            <a:blip r:embed="rId6"/>
            <a:stretch>
              <a:fillRect l="0" t="0" r="0" b="0"/>
            </a:stretch>
          </a:blipFill>
        </p:spPr>
      </p:sp>
      <p:sp>
        <p:nvSpPr>
          <p:cNvPr name="Freeform 19" id="19"/>
          <p:cNvSpPr/>
          <p:nvPr/>
        </p:nvSpPr>
        <p:spPr>
          <a:xfrm flipH="false" flipV="false" rot="0">
            <a:off x="6652693" y="7361673"/>
            <a:ext cx="7019752" cy="1666750"/>
          </a:xfrm>
          <a:custGeom>
            <a:avLst/>
            <a:gdLst/>
            <a:ahLst/>
            <a:cxnLst/>
            <a:rect r="r" b="b" t="t" l="l"/>
            <a:pathLst>
              <a:path h="1666750" w="7019752">
                <a:moveTo>
                  <a:pt x="0" y="0"/>
                </a:moveTo>
                <a:lnTo>
                  <a:pt x="7019752" y="0"/>
                </a:lnTo>
                <a:lnTo>
                  <a:pt x="7019752" y="1666750"/>
                </a:lnTo>
                <a:lnTo>
                  <a:pt x="0" y="1666750"/>
                </a:lnTo>
                <a:lnTo>
                  <a:pt x="0" y="0"/>
                </a:lnTo>
                <a:close/>
              </a:path>
            </a:pathLst>
          </a:custGeom>
          <a:blipFill>
            <a:blip r:embed="rId7"/>
            <a:stretch>
              <a:fillRect l="0" t="0" r="0" b="0"/>
            </a:stretch>
          </a:blipFill>
        </p:spPr>
      </p:sp>
      <p:sp>
        <p:nvSpPr>
          <p:cNvPr name="TextBox 20" id="20"/>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1.1 "Skipping steps" </a:t>
            </a:r>
          </a:p>
        </p:txBody>
      </p:sp>
      <p:sp>
        <p:nvSpPr>
          <p:cNvPr name="TextBox 21" id="21"/>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22" id="22"/>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23" id="23"/>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4" id="24"/>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5" id="25"/>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6" id="26"/>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sp>
        <p:nvSpPr>
          <p:cNvPr name="TextBox 27" id="27"/>
          <p:cNvSpPr txBox="true"/>
          <p:nvPr/>
        </p:nvSpPr>
        <p:spPr>
          <a:xfrm rot="0">
            <a:off x="4425983" y="1952841"/>
            <a:ext cx="6777335" cy="45148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思源黑体 Bold"/>
              </a:rPr>
              <a:t>Denoising diffusion implicit model(DDIM)</a:t>
            </a:r>
          </a:p>
        </p:txBody>
      </p:sp>
      <p:sp>
        <p:nvSpPr>
          <p:cNvPr name="TextBox 28" id="28"/>
          <p:cNvSpPr txBox="true"/>
          <p:nvPr/>
        </p:nvSpPr>
        <p:spPr>
          <a:xfrm rot="0">
            <a:off x="4425983" y="2861528"/>
            <a:ext cx="12833317" cy="946786"/>
          </a:xfrm>
          <a:prstGeom prst="rect">
            <a:avLst/>
          </a:prstGeom>
        </p:spPr>
        <p:txBody>
          <a:bodyPr anchor="t" rtlCol="false" tIns="0" lIns="0" bIns="0" rIns="0">
            <a:spAutoFit/>
          </a:bodyPr>
          <a:lstStyle/>
          <a:p>
            <a:pPr algn="l" marL="0" indent="0" lvl="0">
              <a:lnSpc>
                <a:spcPts val="3959"/>
              </a:lnSpc>
              <a:spcBef>
                <a:spcPct val="0"/>
              </a:spcBef>
            </a:pPr>
            <a:r>
              <a:rPr lang="en-US" sz="2199" spc="219">
                <a:solidFill>
                  <a:srgbClr val="000000"/>
                </a:solidFill>
                <a:latin typeface="思源黑体"/>
              </a:rPr>
              <a:t>DDIM is a sampling model, based on the traing process of DDPM. As a reason, we must follow the equation we used in the forward process.</a:t>
            </a:r>
          </a:p>
        </p:txBody>
      </p:sp>
      <p:sp>
        <p:nvSpPr>
          <p:cNvPr name="TextBox 29" id="29"/>
          <p:cNvSpPr txBox="true"/>
          <p:nvPr/>
        </p:nvSpPr>
        <p:spPr>
          <a:xfrm rot="0">
            <a:off x="4425983" y="4715888"/>
            <a:ext cx="12833317" cy="451486"/>
          </a:xfrm>
          <a:prstGeom prst="rect">
            <a:avLst/>
          </a:prstGeom>
        </p:spPr>
        <p:txBody>
          <a:bodyPr anchor="t" rtlCol="false" tIns="0" lIns="0" bIns="0" rIns="0">
            <a:spAutoFit/>
          </a:bodyPr>
          <a:lstStyle/>
          <a:p>
            <a:pPr algn="l" marL="0" indent="0" lvl="0">
              <a:lnSpc>
                <a:spcPts val="3959"/>
              </a:lnSpc>
              <a:spcBef>
                <a:spcPct val="0"/>
              </a:spcBef>
            </a:pPr>
            <a:r>
              <a:rPr lang="en-US" sz="2199" spc="219">
                <a:solidFill>
                  <a:srgbClr val="000000"/>
                </a:solidFill>
                <a:latin typeface="思源黑体"/>
              </a:rPr>
              <a:t>Thus we use the method of undetermined coefffcients, assuming that </a:t>
            </a:r>
          </a:p>
        </p:txBody>
      </p:sp>
      <p:sp>
        <p:nvSpPr>
          <p:cNvPr name="TextBox 30" id="30"/>
          <p:cNvSpPr txBox="true"/>
          <p:nvPr/>
        </p:nvSpPr>
        <p:spPr>
          <a:xfrm rot="0">
            <a:off x="4425983" y="6361714"/>
            <a:ext cx="2802693" cy="451486"/>
          </a:xfrm>
          <a:prstGeom prst="rect">
            <a:avLst/>
          </a:prstGeom>
        </p:spPr>
        <p:txBody>
          <a:bodyPr anchor="t" rtlCol="false" tIns="0" lIns="0" bIns="0" rIns="0">
            <a:spAutoFit/>
          </a:bodyPr>
          <a:lstStyle/>
          <a:p>
            <a:pPr algn="l" marL="0" indent="0" lvl="0">
              <a:lnSpc>
                <a:spcPts val="3959"/>
              </a:lnSpc>
              <a:spcBef>
                <a:spcPct val="0"/>
              </a:spcBef>
            </a:pPr>
            <a:r>
              <a:rPr lang="en-US" sz="2199" spc="219">
                <a:solidFill>
                  <a:srgbClr val="000000"/>
                </a:solidFill>
                <a:latin typeface="思源黑体"/>
              </a:rPr>
              <a:t>Then we have </a:t>
            </a:r>
          </a:p>
        </p:txBody>
      </p:sp>
      <p:sp>
        <p:nvSpPr>
          <p:cNvPr name="TextBox 31" id="31"/>
          <p:cNvSpPr txBox="true"/>
          <p:nvPr/>
        </p:nvSpPr>
        <p:spPr>
          <a:xfrm rot="0">
            <a:off x="11203319" y="6361714"/>
            <a:ext cx="2802693" cy="451486"/>
          </a:xfrm>
          <a:prstGeom prst="rect">
            <a:avLst/>
          </a:prstGeom>
        </p:spPr>
        <p:txBody>
          <a:bodyPr anchor="t" rtlCol="false" tIns="0" lIns="0" bIns="0" rIns="0">
            <a:spAutoFit/>
          </a:bodyPr>
          <a:lstStyle/>
          <a:p>
            <a:pPr algn="l" marL="0" indent="0" lvl="0">
              <a:lnSpc>
                <a:spcPts val="3959"/>
              </a:lnSpc>
              <a:spcBef>
                <a:spcPct val="0"/>
              </a:spcBef>
            </a:pPr>
            <a:r>
              <a:rPr lang="en-US" sz="2199" spc="219">
                <a:solidFill>
                  <a:srgbClr val="000000"/>
                </a:solidFill>
                <a:latin typeface="思源黑体"/>
              </a:rPr>
              <a:t>Bring back</a:t>
            </a:r>
          </a:p>
        </p:txBody>
      </p:sp>
      <p:sp>
        <p:nvSpPr>
          <p:cNvPr name="TextBox 32" id="32"/>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33" id="33"/>
          <p:cNvGrpSpPr/>
          <p:nvPr/>
        </p:nvGrpSpPr>
        <p:grpSpPr>
          <a:xfrm rot="0">
            <a:off x="648548" y="651116"/>
            <a:ext cx="1189369" cy="1203313"/>
            <a:chOff x="0" y="0"/>
            <a:chExt cx="1585825" cy="1604417"/>
          </a:xfrm>
        </p:grpSpPr>
        <p:grpSp>
          <p:nvGrpSpPr>
            <p:cNvPr name="Group 34" id="34"/>
            <p:cNvGrpSpPr/>
            <p:nvPr/>
          </p:nvGrpSpPr>
          <p:grpSpPr>
            <a:xfrm rot="0">
              <a:off x="0" y="0"/>
              <a:ext cx="1585825" cy="158582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7" id="37"/>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8"/>
              <a:stretch>
                <a:fillRect l="0" t="0" r="0" b="0"/>
              </a:stretch>
            </a:blipFill>
          </p:spPr>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48548" y="651116"/>
            <a:ext cx="1203313" cy="120331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AutoShape 7" id="7"/>
          <p:cNvSpPr/>
          <p:nvPr/>
        </p:nvSpPr>
        <p:spPr>
          <a:xfrm rot="0">
            <a:off x="-9525" y="4356315"/>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5397164"/>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6438013"/>
            <a:ext cx="3336378" cy="0"/>
          </a:xfrm>
          <a:prstGeom prst="line">
            <a:avLst/>
          </a:prstGeom>
          <a:ln cap="flat" w="19050">
            <a:solidFill>
              <a:srgbClr val="FFFFFF"/>
            </a:solidFill>
            <a:prstDash val="solid"/>
            <a:headEnd type="none" len="sm" w="sm"/>
            <a:tailEnd type="none" len="sm" w="sm"/>
          </a:ln>
        </p:spPr>
      </p:sp>
      <p:sp>
        <p:nvSpPr>
          <p:cNvPr name="AutoShape 10" id="10"/>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11" id="11"/>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2" id="12"/>
          <p:cNvGrpSpPr/>
          <p:nvPr/>
        </p:nvGrpSpPr>
        <p:grpSpPr>
          <a:xfrm rot="-5400000">
            <a:off x="1052818" y="1183952"/>
            <a:ext cx="1054911" cy="3160547"/>
            <a:chOff x="0" y="0"/>
            <a:chExt cx="277837" cy="832407"/>
          </a:xfrm>
        </p:grpSpPr>
        <p:sp>
          <p:nvSpPr>
            <p:cNvPr name="Freeform 13" id="13"/>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4" id="14"/>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4492086" y="2056392"/>
            <a:ext cx="7672906" cy="767290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304"/>
                </a:lnSpc>
              </a:pPr>
            </a:p>
          </p:txBody>
        </p:sp>
      </p:grpSp>
      <p:grpSp>
        <p:nvGrpSpPr>
          <p:cNvPr name="Group 18" id="18"/>
          <p:cNvGrpSpPr/>
          <p:nvPr/>
        </p:nvGrpSpPr>
        <p:grpSpPr>
          <a:xfrm rot="0">
            <a:off x="14863899" y="2567883"/>
            <a:ext cx="6632185" cy="663218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304"/>
                </a:lnSpc>
              </a:pPr>
            </a:p>
          </p:txBody>
        </p:sp>
      </p:grpSp>
      <p:grpSp>
        <p:nvGrpSpPr>
          <p:cNvPr name="Group 21" id="21"/>
          <p:cNvGrpSpPr/>
          <p:nvPr/>
        </p:nvGrpSpPr>
        <p:grpSpPr>
          <a:xfrm rot="0">
            <a:off x="14863899" y="3730459"/>
            <a:ext cx="765390" cy="76539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3BA"/>
            </a:solidFill>
          </p:spPr>
        </p:sp>
        <p:sp>
          <p:nvSpPr>
            <p:cNvPr name="TextBox 23" id="23"/>
            <p:cNvSpPr txBox="true"/>
            <p:nvPr/>
          </p:nvSpPr>
          <p:spPr>
            <a:xfrm>
              <a:off x="76200" y="-9525"/>
              <a:ext cx="660400" cy="746125"/>
            </a:xfrm>
            <a:prstGeom prst="rect">
              <a:avLst/>
            </a:prstGeom>
          </p:spPr>
          <p:txBody>
            <a:bodyPr anchor="ctr" rtlCol="false" tIns="50800" lIns="50800" bIns="50800" rIns="50800"/>
            <a:lstStyle/>
            <a:p>
              <a:pPr algn="ctr">
                <a:lnSpc>
                  <a:spcPts val="2879"/>
                </a:lnSpc>
              </a:pPr>
            </a:p>
          </p:txBody>
        </p:sp>
      </p:grpSp>
      <p:grpSp>
        <p:nvGrpSpPr>
          <p:cNvPr name="Group 24" id="24"/>
          <p:cNvGrpSpPr/>
          <p:nvPr/>
        </p:nvGrpSpPr>
        <p:grpSpPr>
          <a:xfrm rot="0">
            <a:off x="14863899" y="7358378"/>
            <a:ext cx="765390" cy="76539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3BA"/>
            </a:solidFill>
          </p:spPr>
        </p:sp>
        <p:sp>
          <p:nvSpPr>
            <p:cNvPr name="TextBox 26" id="26"/>
            <p:cNvSpPr txBox="true"/>
            <p:nvPr/>
          </p:nvSpPr>
          <p:spPr>
            <a:xfrm>
              <a:off x="76200" y="-9525"/>
              <a:ext cx="660400" cy="746125"/>
            </a:xfrm>
            <a:prstGeom prst="rect">
              <a:avLst/>
            </a:prstGeom>
          </p:spPr>
          <p:txBody>
            <a:bodyPr anchor="ctr" rtlCol="false" tIns="50800" lIns="50800" bIns="50800" rIns="50800"/>
            <a:lstStyle/>
            <a:p>
              <a:pPr algn="ctr">
                <a:lnSpc>
                  <a:spcPts val="2879"/>
                </a:lnSpc>
              </a:pPr>
            </a:p>
          </p:txBody>
        </p:sp>
      </p:grpSp>
      <p:sp>
        <p:nvSpPr>
          <p:cNvPr name="TextBox 27" id="27"/>
          <p:cNvSpPr txBox="true"/>
          <p:nvPr/>
        </p:nvSpPr>
        <p:spPr>
          <a:xfrm rot="0">
            <a:off x="0" y="2520258"/>
            <a:ext cx="3160547" cy="440309"/>
          </a:xfrm>
          <a:prstGeom prst="rect">
            <a:avLst/>
          </a:prstGeom>
        </p:spPr>
        <p:txBody>
          <a:bodyPr anchor="t" rtlCol="false" tIns="0" lIns="0" bIns="0" rIns="0">
            <a:spAutoFit/>
          </a:bodyPr>
          <a:lstStyle/>
          <a:p>
            <a:pPr algn="ctr">
              <a:lnSpc>
                <a:spcPts val="3328"/>
              </a:lnSpc>
            </a:pPr>
            <a:r>
              <a:rPr lang="en-US" sz="2600" spc="520">
                <a:solidFill>
                  <a:srgbClr val="304370"/>
                </a:solidFill>
                <a:latin typeface="Aharoni CLM Bold"/>
              </a:rPr>
              <a:t>Introduction</a:t>
            </a:r>
          </a:p>
        </p:txBody>
      </p:sp>
      <p:sp>
        <p:nvSpPr>
          <p:cNvPr name="TextBox 28" id="28"/>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9" id="29"/>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30" id="30"/>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31" id="31"/>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sp>
        <p:nvSpPr>
          <p:cNvPr name="TextBox 32" id="32"/>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 Background</a:t>
            </a:r>
          </a:p>
        </p:txBody>
      </p:sp>
      <p:sp>
        <p:nvSpPr>
          <p:cNvPr name="TextBox 33" id="33"/>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34" id="34"/>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sp>
        <p:nvSpPr>
          <p:cNvPr name="TextBox 35" id="35"/>
          <p:cNvSpPr txBox="true"/>
          <p:nvPr/>
        </p:nvSpPr>
        <p:spPr>
          <a:xfrm rot="0">
            <a:off x="12840666" y="3651461"/>
            <a:ext cx="2023232" cy="714379"/>
          </a:xfrm>
          <a:prstGeom prst="rect">
            <a:avLst/>
          </a:prstGeom>
        </p:spPr>
        <p:txBody>
          <a:bodyPr anchor="t" rtlCol="false" tIns="0" lIns="0" bIns="0" rIns="0">
            <a:spAutoFit/>
          </a:bodyPr>
          <a:lstStyle/>
          <a:p>
            <a:pPr algn="ctr">
              <a:lnSpc>
                <a:spcPts val="6299"/>
              </a:lnSpc>
              <a:spcBef>
                <a:spcPct val="0"/>
              </a:spcBef>
            </a:pPr>
            <a:r>
              <a:rPr lang="en-US" sz="3499" spc="349">
                <a:solidFill>
                  <a:srgbClr val="000000"/>
                </a:solidFill>
                <a:latin typeface="思源黑体 Bold"/>
              </a:rPr>
              <a:t>2015</a:t>
            </a:r>
          </a:p>
        </p:txBody>
      </p:sp>
      <p:sp>
        <p:nvSpPr>
          <p:cNvPr name="TextBox 36" id="36"/>
          <p:cNvSpPr txBox="true"/>
          <p:nvPr/>
        </p:nvSpPr>
        <p:spPr>
          <a:xfrm rot="0">
            <a:off x="12840666" y="7403867"/>
            <a:ext cx="2023232" cy="714379"/>
          </a:xfrm>
          <a:prstGeom prst="rect">
            <a:avLst/>
          </a:prstGeom>
        </p:spPr>
        <p:txBody>
          <a:bodyPr anchor="t" rtlCol="false" tIns="0" lIns="0" bIns="0" rIns="0">
            <a:spAutoFit/>
          </a:bodyPr>
          <a:lstStyle/>
          <a:p>
            <a:pPr algn="ctr">
              <a:lnSpc>
                <a:spcPts val="6299"/>
              </a:lnSpc>
              <a:spcBef>
                <a:spcPct val="0"/>
              </a:spcBef>
            </a:pPr>
            <a:r>
              <a:rPr lang="en-US" sz="3499" spc="349">
                <a:solidFill>
                  <a:srgbClr val="000000"/>
                </a:solidFill>
                <a:latin typeface="思源黑体 Bold"/>
              </a:rPr>
              <a:t>2020</a:t>
            </a:r>
          </a:p>
        </p:txBody>
      </p:sp>
      <p:sp>
        <p:nvSpPr>
          <p:cNvPr name="TextBox 37" id="37"/>
          <p:cNvSpPr txBox="true"/>
          <p:nvPr/>
        </p:nvSpPr>
        <p:spPr>
          <a:xfrm rot="0">
            <a:off x="4167191" y="2177611"/>
            <a:ext cx="8867570" cy="1442086"/>
          </a:xfrm>
          <a:prstGeom prst="rect">
            <a:avLst/>
          </a:prstGeom>
        </p:spPr>
        <p:txBody>
          <a:bodyPr anchor="t" rtlCol="false" tIns="0" lIns="0" bIns="0" rIns="0">
            <a:spAutoFit/>
          </a:bodyPr>
          <a:lstStyle/>
          <a:p>
            <a:pPr algn="l" marL="474976" indent="-237488" lvl="1">
              <a:lnSpc>
                <a:spcPts val="3959"/>
              </a:lnSpc>
              <a:buFont typeface="Arial"/>
              <a:buChar char="•"/>
            </a:pPr>
            <a:r>
              <a:rPr lang="en-US" sz="2199" spc="219">
                <a:solidFill>
                  <a:srgbClr val="000000"/>
                </a:solidFill>
                <a:latin typeface="思源黑体"/>
              </a:rPr>
              <a:t>The concept of the models ffrst appeared in </a:t>
            </a:r>
            <a:r>
              <a:rPr lang="en-US" sz="2199" spc="219">
                <a:solidFill>
                  <a:srgbClr val="000000"/>
                </a:solidFill>
                <a:latin typeface="思源黑体 Bold"/>
              </a:rPr>
              <a:t>statistical physics</a:t>
            </a:r>
            <a:r>
              <a:rPr lang="en-US" sz="2199" spc="219">
                <a:solidFill>
                  <a:srgbClr val="000000"/>
                </a:solidFill>
                <a:latin typeface="思源黑体"/>
              </a:rPr>
              <a:t>, used to describe the process of particles moving.</a:t>
            </a:r>
          </a:p>
        </p:txBody>
      </p:sp>
      <p:sp>
        <p:nvSpPr>
          <p:cNvPr name="TextBox 38" id="38"/>
          <p:cNvSpPr txBox="true"/>
          <p:nvPr/>
        </p:nvSpPr>
        <p:spPr>
          <a:xfrm rot="0">
            <a:off x="4167191" y="4069759"/>
            <a:ext cx="8867570" cy="1442086"/>
          </a:xfrm>
          <a:prstGeom prst="rect">
            <a:avLst/>
          </a:prstGeom>
        </p:spPr>
        <p:txBody>
          <a:bodyPr anchor="t" rtlCol="false" tIns="0" lIns="0" bIns="0" rIns="0">
            <a:spAutoFit/>
          </a:bodyPr>
          <a:lstStyle/>
          <a:p>
            <a:pPr algn="l" marL="474976" indent="-237488" lvl="1">
              <a:lnSpc>
                <a:spcPts val="3959"/>
              </a:lnSpc>
              <a:buFont typeface="Arial"/>
              <a:buChar char="•"/>
            </a:pPr>
            <a:r>
              <a:rPr lang="en-US" sz="2199" spc="219">
                <a:solidFill>
                  <a:srgbClr val="000000"/>
                </a:solidFill>
                <a:latin typeface="思源黑体 Bold"/>
              </a:rPr>
              <a:t>In 2015</a:t>
            </a:r>
            <a:r>
              <a:rPr lang="en-US" sz="2199" spc="219">
                <a:solidFill>
                  <a:srgbClr val="000000"/>
                </a:solidFill>
                <a:latin typeface="思源黑体"/>
              </a:rPr>
              <a:t>, </a:t>
            </a:r>
            <a:r>
              <a:rPr lang="en-US" sz="2199" spc="219">
                <a:solidFill>
                  <a:srgbClr val="000000"/>
                </a:solidFill>
                <a:latin typeface="思源黑体 Bold"/>
              </a:rPr>
              <a:t>Sohl-Dickstein</a:t>
            </a:r>
            <a:r>
              <a:rPr lang="en-US" sz="2199" spc="219">
                <a:solidFill>
                  <a:srgbClr val="000000"/>
                </a:solidFill>
                <a:latin typeface="思源黑体"/>
              </a:rPr>
              <a:t> introduced this concept to machine learning. </a:t>
            </a:r>
            <a:r>
              <a:rPr lang="en-US" sz="2199" spc="219">
                <a:solidFill>
                  <a:srgbClr val="000000"/>
                </a:solidFill>
                <a:latin typeface="思源黑体"/>
              </a:rPr>
              <a:t>This became one of the </a:t>
            </a:r>
            <a:r>
              <a:rPr lang="en-US" sz="2199" spc="219">
                <a:solidFill>
                  <a:srgbClr val="000000"/>
                </a:solidFill>
                <a:latin typeface="思源黑体 Bold"/>
              </a:rPr>
              <a:t>key breakthroughs</a:t>
            </a:r>
            <a:r>
              <a:rPr lang="en-US" sz="2199" spc="219">
                <a:solidFill>
                  <a:srgbClr val="000000"/>
                </a:solidFill>
                <a:latin typeface="思源黑体"/>
              </a:rPr>
              <a:t> in diffusion modelling.</a:t>
            </a:r>
          </a:p>
        </p:txBody>
      </p:sp>
      <p:sp>
        <p:nvSpPr>
          <p:cNvPr name="TextBox 39" id="39"/>
          <p:cNvSpPr txBox="true"/>
          <p:nvPr/>
        </p:nvSpPr>
        <p:spPr>
          <a:xfrm rot="0">
            <a:off x="4167191" y="5959520"/>
            <a:ext cx="8867570" cy="1937386"/>
          </a:xfrm>
          <a:prstGeom prst="rect">
            <a:avLst/>
          </a:prstGeom>
        </p:spPr>
        <p:txBody>
          <a:bodyPr anchor="t" rtlCol="false" tIns="0" lIns="0" bIns="0" rIns="0">
            <a:spAutoFit/>
          </a:bodyPr>
          <a:lstStyle/>
          <a:p>
            <a:pPr algn="l" marL="474976" indent="-237488" lvl="1">
              <a:lnSpc>
                <a:spcPts val="3959"/>
              </a:lnSpc>
              <a:buFont typeface="Arial"/>
              <a:buChar char="•"/>
            </a:pPr>
            <a:r>
              <a:rPr lang="en-US" sz="2199" spc="219">
                <a:solidFill>
                  <a:srgbClr val="000000"/>
                </a:solidFill>
                <a:latin typeface="思源黑体 Bold"/>
              </a:rPr>
              <a:t>In 2020</a:t>
            </a:r>
            <a:r>
              <a:rPr lang="en-US" sz="2199" spc="219">
                <a:solidFill>
                  <a:srgbClr val="000000"/>
                </a:solidFill>
                <a:latin typeface="思源黑体"/>
              </a:rPr>
              <a:t>, </a:t>
            </a:r>
            <a:r>
              <a:rPr lang="en-US" sz="2199" spc="219">
                <a:solidFill>
                  <a:srgbClr val="000000"/>
                </a:solidFill>
                <a:latin typeface="思源黑体 Bold"/>
              </a:rPr>
              <a:t>Jonathan Ho</a:t>
            </a:r>
            <a:r>
              <a:rPr lang="en-US" sz="2199" spc="219">
                <a:solidFill>
                  <a:srgbClr val="000000"/>
                </a:solidFill>
                <a:latin typeface="思源黑体"/>
              </a:rPr>
              <a:t> proposed the </a:t>
            </a:r>
            <a:r>
              <a:rPr lang="en-US" sz="2199" spc="219">
                <a:solidFill>
                  <a:srgbClr val="000000"/>
                </a:solidFill>
                <a:latin typeface="思源黑体 Bold"/>
              </a:rPr>
              <a:t>Denoising Diffusion Probabilistic Model</a:t>
            </a:r>
            <a:r>
              <a:rPr lang="en-US" sz="2199" spc="219">
                <a:solidFill>
                  <a:srgbClr val="000000"/>
                </a:solidFill>
                <a:latin typeface="思源黑体"/>
              </a:rPr>
              <a:t>(DDPM)</a:t>
            </a:r>
            <a:r>
              <a:rPr lang="en-US" sz="2199" spc="219">
                <a:solidFill>
                  <a:srgbClr val="000000"/>
                </a:solidFill>
                <a:latin typeface="思源黑体"/>
              </a:rPr>
              <a:t>. This technique led to a </a:t>
            </a:r>
            <a:r>
              <a:rPr lang="en-US" sz="2199" spc="219">
                <a:solidFill>
                  <a:srgbClr val="000000"/>
                </a:solidFill>
                <a:latin typeface="思源黑体 Bold"/>
              </a:rPr>
              <a:t>huge improvement</a:t>
            </a:r>
            <a:r>
              <a:rPr lang="en-US" sz="2199" spc="219">
                <a:solidFill>
                  <a:srgbClr val="000000"/>
                </a:solidFill>
                <a:latin typeface="思源黑体"/>
              </a:rPr>
              <a:t> in the quality of the generated images.</a:t>
            </a:r>
          </a:p>
        </p:txBody>
      </p:sp>
      <p:sp>
        <p:nvSpPr>
          <p:cNvPr name="TextBox 40" id="40"/>
          <p:cNvSpPr txBox="true"/>
          <p:nvPr/>
        </p:nvSpPr>
        <p:spPr>
          <a:xfrm rot="0">
            <a:off x="4167191" y="8193955"/>
            <a:ext cx="8673475" cy="1442086"/>
          </a:xfrm>
          <a:prstGeom prst="rect">
            <a:avLst/>
          </a:prstGeom>
        </p:spPr>
        <p:txBody>
          <a:bodyPr anchor="t" rtlCol="false" tIns="0" lIns="0" bIns="0" rIns="0">
            <a:spAutoFit/>
          </a:bodyPr>
          <a:lstStyle/>
          <a:p>
            <a:pPr algn="l" marL="474976" indent="-237488" lvl="1">
              <a:lnSpc>
                <a:spcPts val="3959"/>
              </a:lnSpc>
              <a:spcBef>
                <a:spcPct val="0"/>
              </a:spcBef>
              <a:buFont typeface="Arial"/>
              <a:buChar char="•"/>
            </a:pPr>
            <a:r>
              <a:rPr lang="en-US" sz="2199" spc="219" strike="noStrike" u="none">
                <a:solidFill>
                  <a:srgbClr val="000000"/>
                </a:solidFill>
                <a:latin typeface="思源黑体"/>
              </a:rPr>
              <a:t>Since then, diffusion models have shown potential in more and more fields, especially the </a:t>
            </a:r>
            <a:r>
              <a:rPr lang="en-US" sz="2199" spc="219" strike="noStrike" u="none">
                <a:solidFill>
                  <a:srgbClr val="000000"/>
                </a:solidFill>
                <a:latin typeface="思源黑体 Bold"/>
              </a:rPr>
              <a:t>high-resolution image generation</a:t>
            </a:r>
            <a:r>
              <a:rPr lang="en-US" sz="2199" spc="219" strike="noStrike" u="none">
                <a:solidFill>
                  <a:srgbClr val="000000"/>
                </a:solidFill>
                <a:latin typeface="思源黑体"/>
              </a:rPr>
              <a:t>...</a:t>
            </a:r>
          </a:p>
        </p:txBody>
      </p:sp>
      <p:grpSp>
        <p:nvGrpSpPr>
          <p:cNvPr name="Group 41" id="41"/>
          <p:cNvGrpSpPr/>
          <p:nvPr/>
        </p:nvGrpSpPr>
        <p:grpSpPr>
          <a:xfrm rot="0">
            <a:off x="648548" y="651116"/>
            <a:ext cx="1189369" cy="1203313"/>
            <a:chOff x="0" y="0"/>
            <a:chExt cx="1585825" cy="1604417"/>
          </a:xfrm>
        </p:grpSpPr>
        <p:grpSp>
          <p:nvGrpSpPr>
            <p:cNvPr name="Group 42" id="42"/>
            <p:cNvGrpSpPr/>
            <p:nvPr/>
          </p:nvGrpSpPr>
          <p:grpSpPr>
            <a:xfrm rot="0">
              <a:off x="0" y="0"/>
              <a:ext cx="1585825" cy="1585825"/>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44" id="44"/>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45" id="45"/>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7772616" y="3510694"/>
            <a:ext cx="4779905" cy="1131339"/>
          </a:xfrm>
          <a:custGeom>
            <a:avLst/>
            <a:gdLst/>
            <a:ahLst/>
            <a:cxnLst/>
            <a:rect r="r" b="b" t="t" l="l"/>
            <a:pathLst>
              <a:path h="1131339" w="4779905">
                <a:moveTo>
                  <a:pt x="0" y="0"/>
                </a:moveTo>
                <a:lnTo>
                  <a:pt x="4779906" y="0"/>
                </a:lnTo>
                <a:lnTo>
                  <a:pt x="4779906" y="1131339"/>
                </a:lnTo>
                <a:lnTo>
                  <a:pt x="0" y="1131339"/>
                </a:lnTo>
                <a:lnTo>
                  <a:pt x="0" y="0"/>
                </a:lnTo>
                <a:close/>
              </a:path>
            </a:pathLst>
          </a:custGeom>
          <a:blipFill>
            <a:blip r:embed="rId3"/>
            <a:stretch>
              <a:fillRect l="0" t="0" r="0" b="0"/>
            </a:stretch>
          </a:blipFill>
        </p:spPr>
      </p:sp>
      <p:sp>
        <p:nvSpPr>
          <p:cNvPr name="Freeform 16" id="16"/>
          <p:cNvSpPr/>
          <p:nvPr/>
        </p:nvSpPr>
        <p:spPr>
          <a:xfrm flipH="false" flipV="false" rot="0">
            <a:off x="10443401" y="5025356"/>
            <a:ext cx="2109121" cy="427053"/>
          </a:xfrm>
          <a:custGeom>
            <a:avLst/>
            <a:gdLst/>
            <a:ahLst/>
            <a:cxnLst/>
            <a:rect r="r" b="b" t="t" l="l"/>
            <a:pathLst>
              <a:path h="427053" w="2109121">
                <a:moveTo>
                  <a:pt x="0" y="0"/>
                </a:moveTo>
                <a:lnTo>
                  <a:pt x="2109121" y="0"/>
                </a:lnTo>
                <a:lnTo>
                  <a:pt x="2109121" y="427054"/>
                </a:lnTo>
                <a:lnTo>
                  <a:pt x="0" y="427054"/>
                </a:lnTo>
                <a:lnTo>
                  <a:pt x="0" y="0"/>
                </a:lnTo>
                <a:close/>
              </a:path>
            </a:pathLst>
          </a:custGeom>
          <a:blipFill>
            <a:blip r:embed="rId4"/>
            <a:stretch>
              <a:fillRect l="0" t="0" r="0" b="0"/>
            </a:stretch>
          </a:blipFill>
        </p:spPr>
      </p:sp>
      <p:sp>
        <p:nvSpPr>
          <p:cNvPr name="Freeform 17" id="17"/>
          <p:cNvSpPr/>
          <p:nvPr/>
        </p:nvSpPr>
        <p:spPr>
          <a:xfrm flipH="false" flipV="false" rot="0">
            <a:off x="4095725" y="5763497"/>
            <a:ext cx="12888925" cy="996837"/>
          </a:xfrm>
          <a:custGeom>
            <a:avLst/>
            <a:gdLst/>
            <a:ahLst/>
            <a:cxnLst/>
            <a:rect r="r" b="b" t="t" l="l"/>
            <a:pathLst>
              <a:path h="996837" w="12888925">
                <a:moveTo>
                  <a:pt x="0" y="0"/>
                </a:moveTo>
                <a:lnTo>
                  <a:pt x="12888924" y="0"/>
                </a:lnTo>
                <a:lnTo>
                  <a:pt x="12888924" y="996837"/>
                </a:lnTo>
                <a:lnTo>
                  <a:pt x="0" y="996837"/>
                </a:lnTo>
                <a:lnTo>
                  <a:pt x="0" y="0"/>
                </a:lnTo>
                <a:close/>
              </a:path>
            </a:pathLst>
          </a:custGeom>
          <a:blipFill>
            <a:blip r:embed="rId5"/>
            <a:stretch>
              <a:fillRect l="0" t="0" r="0" b="0"/>
            </a:stretch>
          </a:blipFill>
        </p:spPr>
      </p:sp>
      <p:sp>
        <p:nvSpPr>
          <p:cNvPr name="Freeform 18" id="18"/>
          <p:cNvSpPr/>
          <p:nvPr/>
        </p:nvSpPr>
        <p:spPr>
          <a:xfrm flipH="false" flipV="false" rot="0">
            <a:off x="4425983" y="8050020"/>
            <a:ext cx="12057518" cy="1126871"/>
          </a:xfrm>
          <a:custGeom>
            <a:avLst/>
            <a:gdLst/>
            <a:ahLst/>
            <a:cxnLst/>
            <a:rect r="r" b="b" t="t" l="l"/>
            <a:pathLst>
              <a:path h="1126871" w="12057518">
                <a:moveTo>
                  <a:pt x="0" y="0"/>
                </a:moveTo>
                <a:lnTo>
                  <a:pt x="12057518" y="0"/>
                </a:lnTo>
                <a:lnTo>
                  <a:pt x="12057518" y="1126871"/>
                </a:lnTo>
                <a:lnTo>
                  <a:pt x="0" y="1126871"/>
                </a:lnTo>
                <a:lnTo>
                  <a:pt x="0" y="0"/>
                </a:lnTo>
                <a:close/>
              </a:path>
            </a:pathLst>
          </a:custGeom>
          <a:blipFill>
            <a:blip r:embed="rId6"/>
            <a:stretch>
              <a:fillRect l="0" t="0" r="0" b="0"/>
            </a:stretch>
          </a:blipFill>
        </p:spPr>
      </p:sp>
      <p:sp>
        <p:nvSpPr>
          <p:cNvPr name="TextBox 19" id="19"/>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1.1 "Skipping steps" </a:t>
            </a:r>
          </a:p>
        </p:txBody>
      </p:sp>
      <p:sp>
        <p:nvSpPr>
          <p:cNvPr name="TextBox 20" id="20"/>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21" id="21"/>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22" id="22"/>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3" id="23"/>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4" id="24"/>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5" id="25"/>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sp>
        <p:nvSpPr>
          <p:cNvPr name="TextBox 26" id="26"/>
          <p:cNvSpPr txBox="true"/>
          <p:nvPr/>
        </p:nvSpPr>
        <p:spPr>
          <a:xfrm rot="0">
            <a:off x="4425983" y="1952841"/>
            <a:ext cx="6777335" cy="45148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思源黑体 Bold"/>
              </a:rPr>
              <a:t>Denoising diffusion implicit model(DDIM)</a:t>
            </a:r>
          </a:p>
        </p:txBody>
      </p:sp>
      <p:sp>
        <p:nvSpPr>
          <p:cNvPr name="TextBox 27" id="27"/>
          <p:cNvSpPr txBox="true"/>
          <p:nvPr/>
        </p:nvSpPr>
        <p:spPr>
          <a:xfrm rot="0">
            <a:off x="4425983" y="2861528"/>
            <a:ext cx="12833317" cy="451486"/>
          </a:xfrm>
          <a:prstGeom prst="rect">
            <a:avLst/>
          </a:prstGeom>
        </p:spPr>
        <p:txBody>
          <a:bodyPr anchor="t" rtlCol="false" tIns="0" lIns="0" bIns="0" rIns="0">
            <a:spAutoFit/>
          </a:bodyPr>
          <a:lstStyle/>
          <a:p>
            <a:pPr algn="l" marL="0" indent="0" lvl="0">
              <a:lnSpc>
                <a:spcPts val="3959"/>
              </a:lnSpc>
              <a:spcBef>
                <a:spcPct val="0"/>
              </a:spcBef>
            </a:pPr>
            <a:r>
              <a:rPr lang="en-US" sz="2199" spc="219">
                <a:solidFill>
                  <a:srgbClr val="000000"/>
                </a:solidFill>
                <a:latin typeface="思源黑体"/>
              </a:rPr>
              <a:t>Bring back to the condition, we get</a:t>
            </a:r>
          </a:p>
        </p:txBody>
      </p:sp>
      <p:sp>
        <p:nvSpPr>
          <p:cNvPr name="TextBox 28" id="28"/>
          <p:cNvSpPr txBox="true"/>
          <p:nvPr/>
        </p:nvSpPr>
        <p:spPr>
          <a:xfrm rot="0">
            <a:off x="4425983" y="4951227"/>
            <a:ext cx="12833317" cy="451486"/>
          </a:xfrm>
          <a:prstGeom prst="rect">
            <a:avLst/>
          </a:prstGeom>
        </p:spPr>
        <p:txBody>
          <a:bodyPr anchor="t" rtlCol="false" tIns="0" lIns="0" bIns="0" rIns="0">
            <a:spAutoFit/>
          </a:bodyPr>
          <a:lstStyle/>
          <a:p>
            <a:pPr algn="l" marL="0" indent="0" lvl="0">
              <a:lnSpc>
                <a:spcPts val="3959"/>
              </a:lnSpc>
              <a:spcBef>
                <a:spcPct val="0"/>
              </a:spcBef>
            </a:pPr>
            <a:r>
              <a:rPr lang="en-US" sz="2199" spc="219">
                <a:solidFill>
                  <a:srgbClr val="000000"/>
                </a:solidFill>
                <a:latin typeface="思源黑体"/>
              </a:rPr>
              <a:t>Easily, we get the new distribution of</a:t>
            </a:r>
          </a:p>
        </p:txBody>
      </p:sp>
      <p:sp>
        <p:nvSpPr>
          <p:cNvPr name="TextBox 29" id="29"/>
          <p:cNvSpPr txBox="true"/>
          <p:nvPr/>
        </p:nvSpPr>
        <p:spPr>
          <a:xfrm rot="0">
            <a:off x="4425983" y="7217534"/>
            <a:ext cx="12982404" cy="451486"/>
          </a:xfrm>
          <a:prstGeom prst="rect">
            <a:avLst/>
          </a:prstGeom>
        </p:spPr>
        <p:txBody>
          <a:bodyPr anchor="t" rtlCol="false" tIns="0" lIns="0" bIns="0" rIns="0">
            <a:spAutoFit/>
          </a:bodyPr>
          <a:lstStyle/>
          <a:p>
            <a:pPr algn="l" marL="0" indent="0" lvl="0">
              <a:lnSpc>
                <a:spcPts val="3959"/>
              </a:lnSpc>
              <a:spcBef>
                <a:spcPct val="0"/>
              </a:spcBef>
            </a:pPr>
            <a:r>
              <a:rPr lang="en-US" sz="2199" spc="219">
                <a:solidFill>
                  <a:srgbClr val="000000"/>
                </a:solidFill>
                <a:latin typeface="思源黑体"/>
              </a:rPr>
              <a:t>Since we no longer need to obey the Markov property, we obey the following form: </a:t>
            </a:r>
          </a:p>
        </p:txBody>
      </p:sp>
      <p:sp>
        <p:nvSpPr>
          <p:cNvPr name="TextBox 30" id="30"/>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31" id="31"/>
          <p:cNvGrpSpPr/>
          <p:nvPr/>
        </p:nvGrpSpPr>
        <p:grpSpPr>
          <a:xfrm rot="0">
            <a:off x="648548" y="651116"/>
            <a:ext cx="1189369" cy="1203313"/>
            <a:chOff x="0" y="0"/>
            <a:chExt cx="1585825" cy="1604417"/>
          </a:xfrm>
        </p:grpSpPr>
        <p:grpSp>
          <p:nvGrpSpPr>
            <p:cNvPr name="Group 32" id="32"/>
            <p:cNvGrpSpPr/>
            <p:nvPr/>
          </p:nvGrpSpPr>
          <p:grpSpPr>
            <a:xfrm rot="0">
              <a:off x="0" y="0"/>
              <a:ext cx="1585825" cy="158582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4" id="34"/>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5" id="35"/>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7"/>
              <a:stretch>
                <a:fillRect l="0" t="0" r="0" b="0"/>
              </a:stretch>
            </a:blipFill>
          </p:spPr>
        </p:sp>
      </p:gr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4123529" y="4786803"/>
            <a:ext cx="13135771" cy="5183156"/>
          </a:xfrm>
          <a:custGeom>
            <a:avLst/>
            <a:gdLst/>
            <a:ahLst/>
            <a:cxnLst/>
            <a:rect r="r" b="b" t="t" l="l"/>
            <a:pathLst>
              <a:path h="5183156" w="13135771">
                <a:moveTo>
                  <a:pt x="0" y="0"/>
                </a:moveTo>
                <a:lnTo>
                  <a:pt x="13135771" y="0"/>
                </a:lnTo>
                <a:lnTo>
                  <a:pt x="13135771" y="5183156"/>
                </a:lnTo>
                <a:lnTo>
                  <a:pt x="0" y="5183156"/>
                </a:lnTo>
                <a:lnTo>
                  <a:pt x="0" y="0"/>
                </a:lnTo>
                <a:close/>
              </a:path>
            </a:pathLst>
          </a:custGeom>
          <a:blipFill>
            <a:blip r:embed="rId3"/>
            <a:stretch>
              <a:fillRect l="0" t="0" r="0" b="0"/>
            </a:stretch>
          </a:blipFill>
        </p:spPr>
      </p:sp>
      <p:sp>
        <p:nvSpPr>
          <p:cNvPr name="TextBox 16" id="16"/>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1.2 Integration with other generative models</a:t>
            </a:r>
          </a:p>
        </p:txBody>
      </p:sp>
      <p:sp>
        <p:nvSpPr>
          <p:cNvPr name="TextBox 17" id="17"/>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8" id="18"/>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19" id="19"/>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0" id="20"/>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1" id="21"/>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2" id="22"/>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sp>
        <p:nvSpPr>
          <p:cNvPr name="TextBox 23" id="23"/>
          <p:cNvSpPr txBox="true"/>
          <p:nvPr/>
        </p:nvSpPr>
        <p:spPr>
          <a:xfrm rot="0">
            <a:off x="4425983" y="1952586"/>
            <a:ext cx="12833317" cy="2482723"/>
          </a:xfrm>
          <a:prstGeom prst="rect">
            <a:avLst/>
          </a:prstGeom>
        </p:spPr>
        <p:txBody>
          <a:bodyPr anchor="t" rtlCol="false" tIns="0" lIns="0" bIns="0" rIns="0">
            <a:spAutoFit/>
          </a:bodyPr>
          <a:lstStyle/>
          <a:p>
            <a:pPr algn="l">
              <a:lnSpc>
                <a:spcPts val="2816"/>
              </a:lnSpc>
              <a:spcBef>
                <a:spcPct val="0"/>
              </a:spcBef>
            </a:pPr>
            <a:r>
              <a:rPr lang="en-US" sz="2200" spc="440">
                <a:solidFill>
                  <a:srgbClr val="000000"/>
                </a:solidFill>
                <a:latin typeface="Aharoni CLM"/>
              </a:rPr>
              <a:t>Since </a:t>
            </a:r>
            <a:r>
              <a:rPr lang="en-US" sz="2200" spc="440">
                <a:solidFill>
                  <a:srgbClr val="000000"/>
                </a:solidFill>
                <a:latin typeface="Aharoni CLM Bold"/>
              </a:rPr>
              <a:t>GAN</a:t>
            </a:r>
            <a:r>
              <a:rPr lang="en-US" sz="2200" spc="440">
                <a:solidFill>
                  <a:srgbClr val="000000"/>
                </a:solidFill>
                <a:latin typeface="Aharoni CLM"/>
              </a:rPr>
              <a:t> approximates the generated samples to the real samples through the confrontation between the generator and the discriminator, it also often faces </a:t>
            </a:r>
            <a:r>
              <a:rPr lang="en-US" sz="2200" spc="440">
                <a:solidFill>
                  <a:srgbClr val="000000"/>
                </a:solidFill>
                <a:latin typeface="Aharoni CLM Bold"/>
              </a:rPr>
              <a:t>pattern collapse</a:t>
            </a:r>
            <a:r>
              <a:rPr lang="en-US" sz="2200" spc="440">
                <a:solidFill>
                  <a:srgbClr val="000000"/>
                </a:solidFill>
                <a:latin typeface="Aharoni CLM"/>
              </a:rPr>
              <a:t>. Combining GAN with DM </a:t>
            </a:r>
            <a:r>
              <a:rPr lang="en-US" sz="2200" spc="440">
                <a:solidFill>
                  <a:srgbClr val="000000"/>
                </a:solidFill>
                <a:latin typeface="Aharoni CLM Bold"/>
              </a:rPr>
              <a:t>can not</a:t>
            </a:r>
            <a:r>
              <a:rPr lang="en-US" sz="2200" spc="440">
                <a:solidFill>
                  <a:srgbClr val="000000"/>
                </a:solidFill>
                <a:latin typeface="Aharoni CLM"/>
              </a:rPr>
              <a:t> avoid this.</a:t>
            </a:r>
          </a:p>
          <a:p>
            <a:pPr algn="l">
              <a:lnSpc>
                <a:spcPts val="2816"/>
              </a:lnSpc>
              <a:spcBef>
                <a:spcPct val="0"/>
              </a:spcBef>
            </a:pPr>
          </a:p>
          <a:p>
            <a:pPr algn="l">
              <a:lnSpc>
                <a:spcPts val="2816"/>
              </a:lnSpc>
              <a:spcBef>
                <a:spcPct val="0"/>
              </a:spcBef>
            </a:pPr>
            <a:r>
              <a:rPr lang="en-US" sz="2200" spc="440">
                <a:solidFill>
                  <a:srgbClr val="000000"/>
                </a:solidFill>
                <a:latin typeface="Aharoni CLM"/>
              </a:rPr>
              <a:t>Therefore the more common approach nowadays is to combine </a:t>
            </a:r>
            <a:r>
              <a:rPr lang="en-US" sz="2200" spc="440">
                <a:solidFill>
                  <a:srgbClr val="000000"/>
                </a:solidFill>
                <a:latin typeface="Aharoni CLM Bold"/>
              </a:rPr>
              <a:t>Variational Autoencoders(VAE)</a:t>
            </a:r>
            <a:r>
              <a:rPr lang="en-US" sz="2200" spc="440">
                <a:solidFill>
                  <a:srgbClr val="000000"/>
                </a:solidFill>
                <a:latin typeface="Aharoni CLM"/>
              </a:rPr>
              <a:t> with </a:t>
            </a:r>
            <a:r>
              <a:rPr lang="en-US" sz="2200" spc="440">
                <a:solidFill>
                  <a:srgbClr val="000000"/>
                </a:solidFill>
                <a:latin typeface="Aharoni CLM Bold"/>
              </a:rPr>
              <a:t>DM</a:t>
            </a:r>
            <a:r>
              <a:rPr lang="en-US" sz="2200" spc="440">
                <a:solidFill>
                  <a:srgbClr val="000000"/>
                </a:solidFill>
                <a:latin typeface="Aharoni CLM"/>
              </a:rPr>
              <a:t>.</a:t>
            </a:r>
          </a:p>
        </p:txBody>
      </p:sp>
      <p:sp>
        <p:nvSpPr>
          <p:cNvPr name="TextBox 24" id="24"/>
          <p:cNvSpPr txBox="true"/>
          <p:nvPr/>
        </p:nvSpPr>
        <p:spPr>
          <a:xfrm rot="0">
            <a:off x="4425983" y="5543722"/>
            <a:ext cx="1076709" cy="349123"/>
          </a:xfrm>
          <a:prstGeom prst="rect">
            <a:avLst/>
          </a:prstGeom>
        </p:spPr>
        <p:txBody>
          <a:bodyPr anchor="t" rtlCol="false" tIns="0" lIns="0" bIns="0" rIns="0">
            <a:spAutoFit/>
          </a:bodyPr>
          <a:lstStyle/>
          <a:p>
            <a:pPr algn="ctr">
              <a:lnSpc>
                <a:spcPts val="2816"/>
              </a:lnSpc>
              <a:spcBef>
                <a:spcPct val="0"/>
              </a:spcBef>
            </a:pPr>
            <a:r>
              <a:rPr lang="en-US" sz="2200" spc="440">
                <a:solidFill>
                  <a:srgbClr val="000000"/>
                </a:solidFill>
                <a:latin typeface="思源黑体 Medium"/>
              </a:rPr>
              <a:t>VAE:</a:t>
            </a:r>
          </a:p>
        </p:txBody>
      </p:sp>
      <p:sp>
        <p:nvSpPr>
          <p:cNvPr name="TextBox 25" id="25"/>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6" id="26"/>
          <p:cNvGrpSpPr/>
          <p:nvPr/>
        </p:nvGrpSpPr>
        <p:grpSpPr>
          <a:xfrm rot="0">
            <a:off x="648548" y="651116"/>
            <a:ext cx="1189369" cy="1203313"/>
            <a:chOff x="0" y="0"/>
            <a:chExt cx="1585825" cy="1604417"/>
          </a:xfrm>
        </p:grpSpPr>
        <p:grpSp>
          <p:nvGrpSpPr>
            <p:cNvPr name="Group 27" id="27"/>
            <p:cNvGrpSpPr/>
            <p:nvPr/>
          </p:nvGrpSpPr>
          <p:grpSpPr>
            <a:xfrm rot="0">
              <a:off x="0" y="0"/>
              <a:ext cx="1585825" cy="158582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29" id="29"/>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0" id="30"/>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4425983" y="2919782"/>
            <a:ext cx="12833317" cy="2737774"/>
          </a:xfrm>
          <a:custGeom>
            <a:avLst/>
            <a:gdLst/>
            <a:ahLst/>
            <a:cxnLst/>
            <a:rect r="r" b="b" t="t" l="l"/>
            <a:pathLst>
              <a:path h="2737774" w="12833317">
                <a:moveTo>
                  <a:pt x="0" y="0"/>
                </a:moveTo>
                <a:lnTo>
                  <a:pt x="12833317" y="0"/>
                </a:lnTo>
                <a:lnTo>
                  <a:pt x="12833317" y="2737774"/>
                </a:lnTo>
                <a:lnTo>
                  <a:pt x="0" y="2737774"/>
                </a:lnTo>
                <a:lnTo>
                  <a:pt x="0" y="0"/>
                </a:lnTo>
                <a:close/>
              </a:path>
            </a:pathLst>
          </a:custGeom>
          <a:blipFill>
            <a:blip r:embed="rId3"/>
            <a:stretch>
              <a:fillRect l="0" t="0" r="0" b="0"/>
            </a:stretch>
          </a:blipFill>
        </p:spPr>
      </p:sp>
      <p:sp>
        <p:nvSpPr>
          <p:cNvPr name="TextBox 16" id="16"/>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1.2 Integration with other generative models</a:t>
            </a:r>
          </a:p>
        </p:txBody>
      </p:sp>
      <p:sp>
        <p:nvSpPr>
          <p:cNvPr name="TextBox 17" id="17"/>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8" id="18"/>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19" id="19"/>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0" id="20"/>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1" id="21"/>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2" id="22"/>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sp>
        <p:nvSpPr>
          <p:cNvPr name="TextBox 23" id="23"/>
          <p:cNvSpPr txBox="true"/>
          <p:nvPr/>
        </p:nvSpPr>
        <p:spPr>
          <a:xfrm rot="0">
            <a:off x="4425983" y="1952586"/>
            <a:ext cx="12833317" cy="368173"/>
          </a:xfrm>
          <a:prstGeom prst="rect">
            <a:avLst/>
          </a:prstGeom>
        </p:spPr>
        <p:txBody>
          <a:bodyPr anchor="t" rtlCol="false" tIns="0" lIns="0" bIns="0" rIns="0">
            <a:spAutoFit/>
          </a:bodyPr>
          <a:lstStyle/>
          <a:p>
            <a:pPr algn="l">
              <a:lnSpc>
                <a:spcPts val="2816"/>
              </a:lnSpc>
              <a:spcBef>
                <a:spcPct val="0"/>
              </a:spcBef>
            </a:pPr>
            <a:r>
              <a:rPr lang="en-US" sz="2200" spc="440">
                <a:solidFill>
                  <a:srgbClr val="000000"/>
                </a:solidFill>
                <a:latin typeface="Aharoni CLM Bold"/>
              </a:rPr>
              <a:t>DiffusionVAE:</a:t>
            </a:r>
          </a:p>
        </p:txBody>
      </p:sp>
      <p:sp>
        <p:nvSpPr>
          <p:cNvPr name="TextBox 24" id="24"/>
          <p:cNvSpPr txBox="true"/>
          <p:nvPr/>
        </p:nvSpPr>
        <p:spPr>
          <a:xfrm rot="0">
            <a:off x="4362614" y="6161329"/>
            <a:ext cx="12960056" cy="2617978"/>
          </a:xfrm>
          <a:prstGeom prst="rect">
            <a:avLst/>
          </a:prstGeom>
        </p:spPr>
        <p:txBody>
          <a:bodyPr anchor="t" rtlCol="false" tIns="0" lIns="0" bIns="0" rIns="0">
            <a:spAutoFit/>
          </a:bodyPr>
          <a:lstStyle/>
          <a:p>
            <a:pPr algn="l">
              <a:lnSpc>
                <a:spcPts val="3476"/>
              </a:lnSpc>
            </a:pPr>
            <a:r>
              <a:rPr lang="en-US" sz="2200" spc="440">
                <a:solidFill>
                  <a:srgbClr val="000000"/>
                </a:solidFill>
                <a:latin typeface="Aharoni CLM"/>
              </a:rPr>
              <a:t>In combination with the diffusion model, not only can the number of steps required for the convergence of the diffusion model be accelerated by appropriately reducing the dimensionality of the training data, which in </a:t>
            </a:r>
            <a:r>
              <a:rPr lang="en-US" sz="2200" spc="440">
                <a:solidFill>
                  <a:srgbClr val="000000"/>
                </a:solidFill>
                <a:latin typeface="Aharoni CLM Bold"/>
              </a:rPr>
              <a:t>turn speeds up the speed when sampling</a:t>
            </a:r>
            <a:r>
              <a:rPr lang="en-US" sz="2200" spc="440">
                <a:solidFill>
                  <a:srgbClr val="000000"/>
                </a:solidFill>
                <a:latin typeface="Aharoni CLM"/>
              </a:rPr>
              <a:t>. It is also possible to </a:t>
            </a:r>
            <a:r>
              <a:rPr lang="en-US" sz="2200" spc="440">
                <a:solidFill>
                  <a:srgbClr val="000000"/>
                </a:solidFill>
                <a:latin typeface="Aharoni CLM Bold"/>
              </a:rPr>
              <a:t>make the image have higher clarity</a:t>
            </a:r>
            <a:r>
              <a:rPr lang="en-US" sz="2200" spc="440">
                <a:solidFill>
                  <a:srgbClr val="000000"/>
                </a:solidFill>
                <a:latin typeface="Aharoni CLM"/>
              </a:rPr>
              <a:t> than VAE by generating multiple steps.</a:t>
            </a:r>
          </a:p>
        </p:txBody>
      </p:sp>
      <p:sp>
        <p:nvSpPr>
          <p:cNvPr name="TextBox 25" id="25"/>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6" id="26"/>
          <p:cNvGrpSpPr/>
          <p:nvPr/>
        </p:nvGrpSpPr>
        <p:grpSpPr>
          <a:xfrm rot="0">
            <a:off x="648548" y="651116"/>
            <a:ext cx="1189369" cy="1203313"/>
            <a:chOff x="0" y="0"/>
            <a:chExt cx="1585825" cy="1604417"/>
          </a:xfrm>
        </p:grpSpPr>
        <p:grpSp>
          <p:nvGrpSpPr>
            <p:cNvPr name="Group 27" id="27"/>
            <p:cNvGrpSpPr/>
            <p:nvPr/>
          </p:nvGrpSpPr>
          <p:grpSpPr>
            <a:xfrm rot="0">
              <a:off x="0" y="0"/>
              <a:ext cx="1585825" cy="158582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29" id="29"/>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0" id="30"/>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2.Outlook and future opportunities </a:t>
            </a:r>
          </a:p>
        </p:txBody>
      </p:sp>
      <p:sp>
        <p:nvSpPr>
          <p:cNvPr name="TextBox 14" id="14"/>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5" id="15"/>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16" id="16"/>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17" id="17"/>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18" id="18"/>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19" id="19"/>
          <p:cNvSpPr txBox="true"/>
          <p:nvPr/>
        </p:nvSpPr>
        <p:spPr>
          <a:xfrm rot="0">
            <a:off x="4425983" y="1944159"/>
            <a:ext cx="4662488" cy="144208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思源黑体"/>
              </a:rPr>
              <a:t>Efffciency Issues</a:t>
            </a:r>
          </a:p>
          <a:p>
            <a:pPr algn="l" marL="474976" indent="-237488" lvl="1">
              <a:lnSpc>
                <a:spcPts val="3959"/>
              </a:lnSpc>
              <a:buFont typeface="Arial"/>
              <a:buChar char="•"/>
            </a:pPr>
            <a:r>
              <a:rPr lang="en-US" sz="2199" spc="219">
                <a:solidFill>
                  <a:srgbClr val="000000"/>
                </a:solidFill>
                <a:latin typeface="思源黑体"/>
              </a:rPr>
              <a:t>Reduce the sampling steps</a:t>
            </a:r>
          </a:p>
          <a:p>
            <a:pPr algn="l" marL="474976" indent="-237488" lvl="1">
              <a:lnSpc>
                <a:spcPts val="3959"/>
              </a:lnSpc>
              <a:buFont typeface="Arial"/>
              <a:buChar char="•"/>
            </a:pPr>
            <a:r>
              <a:rPr lang="en-US" sz="2199" spc="219">
                <a:solidFill>
                  <a:srgbClr val="000000"/>
                </a:solidFill>
                <a:latin typeface="思源黑体"/>
              </a:rPr>
              <a:t>Network lightweighting </a:t>
            </a:r>
          </a:p>
        </p:txBody>
      </p:sp>
      <p:sp>
        <p:nvSpPr>
          <p:cNvPr name="TextBox 20" id="20"/>
          <p:cNvSpPr txBox="true"/>
          <p:nvPr/>
        </p:nvSpPr>
        <p:spPr>
          <a:xfrm rot="0">
            <a:off x="4425983" y="4005370"/>
            <a:ext cx="10928821" cy="1442086"/>
          </a:xfrm>
          <a:prstGeom prst="rect">
            <a:avLst/>
          </a:prstGeom>
        </p:spPr>
        <p:txBody>
          <a:bodyPr anchor="t" rtlCol="false" tIns="0" lIns="0" bIns="0" rIns="0">
            <a:spAutoFit/>
          </a:bodyPr>
          <a:lstStyle/>
          <a:p>
            <a:pPr algn="l">
              <a:lnSpc>
                <a:spcPts val="3959"/>
              </a:lnSpc>
            </a:pPr>
            <a:r>
              <a:rPr lang="en-US" sz="2199" spc="219">
                <a:solidFill>
                  <a:srgbClr val="000000"/>
                </a:solidFill>
                <a:latin typeface="思源黑体"/>
              </a:rPr>
              <a:t>Robustness and Generalization </a:t>
            </a:r>
          </a:p>
          <a:p>
            <a:pPr algn="l" marL="474976" indent="-237488" lvl="1">
              <a:lnSpc>
                <a:spcPts val="3959"/>
              </a:lnSpc>
              <a:buFont typeface="Arial"/>
              <a:buChar char="•"/>
            </a:pPr>
            <a:r>
              <a:rPr lang="en-US" sz="2199" spc="219">
                <a:solidFill>
                  <a:srgbClr val="000000"/>
                </a:solidFill>
                <a:latin typeface="思源黑体"/>
              </a:rPr>
              <a:t>real-world images may inherently have a wide variety of situations</a:t>
            </a:r>
          </a:p>
          <a:p>
            <a:pPr algn="l" marL="474976" indent="-237488" lvl="1">
              <a:lnSpc>
                <a:spcPts val="3959"/>
              </a:lnSpc>
              <a:buFont typeface="Arial"/>
              <a:buChar char="•"/>
            </a:pPr>
            <a:r>
              <a:rPr lang="en-US" sz="2199" spc="219">
                <a:solidFill>
                  <a:srgbClr val="000000"/>
                </a:solidFill>
                <a:latin typeface="思源黑体"/>
              </a:rPr>
              <a:t>upgraded the dimension of sampling from 2D to 3D</a:t>
            </a:r>
          </a:p>
        </p:txBody>
      </p:sp>
      <p:sp>
        <p:nvSpPr>
          <p:cNvPr name="TextBox 21" id="21"/>
          <p:cNvSpPr txBox="true"/>
          <p:nvPr/>
        </p:nvSpPr>
        <p:spPr>
          <a:xfrm rot="0">
            <a:off x="4425983" y="6066582"/>
            <a:ext cx="11692658" cy="3918586"/>
          </a:xfrm>
          <a:prstGeom prst="rect">
            <a:avLst/>
          </a:prstGeom>
        </p:spPr>
        <p:txBody>
          <a:bodyPr anchor="t" rtlCol="false" tIns="0" lIns="0" bIns="0" rIns="0">
            <a:spAutoFit/>
          </a:bodyPr>
          <a:lstStyle/>
          <a:p>
            <a:pPr algn="l">
              <a:lnSpc>
                <a:spcPts val="3959"/>
              </a:lnSpc>
            </a:pPr>
            <a:r>
              <a:rPr lang="en-US" sz="2199" spc="219">
                <a:solidFill>
                  <a:srgbClr val="000000"/>
                </a:solidFill>
                <a:latin typeface="思源黑体"/>
              </a:rPr>
              <a:t>Integration of LLMs and Diffusion Models </a:t>
            </a:r>
          </a:p>
          <a:p>
            <a:pPr algn="l" marL="474976" indent="-237488" lvl="1">
              <a:lnSpc>
                <a:spcPts val="3959"/>
              </a:lnSpc>
              <a:buFont typeface="Arial"/>
              <a:buChar char="•"/>
            </a:pPr>
            <a:r>
              <a:rPr lang="en-US" sz="2199" spc="219">
                <a:solidFill>
                  <a:srgbClr val="000000"/>
                </a:solidFill>
                <a:latin typeface="思源黑体"/>
              </a:rPr>
              <a:t>Current large language models are capable of generating high-quality text, but for practical use it is necessary to have the model generate text that meets our desired requirements. Existing methods have strong limitations. The combination of a continuous diffusion model with a non-autoregressive language model can perform complex control tasks in a simpler way.</a:t>
            </a:r>
          </a:p>
          <a:p>
            <a:pPr algn="l">
              <a:lnSpc>
                <a:spcPts val="3959"/>
              </a:lnSpc>
              <a:spcBef>
                <a:spcPct val="0"/>
              </a:spcBef>
            </a:pPr>
          </a:p>
        </p:txBody>
      </p:sp>
      <p:sp>
        <p:nvSpPr>
          <p:cNvPr name="TextBox 22" id="22"/>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23" id="23"/>
          <p:cNvGrpSpPr/>
          <p:nvPr/>
        </p:nvGrpSpPr>
        <p:grpSpPr>
          <a:xfrm rot="0">
            <a:off x="648548" y="651116"/>
            <a:ext cx="1203313" cy="120331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25" id="25"/>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6" id="26"/>
          <p:cNvGrpSpPr/>
          <p:nvPr/>
        </p:nvGrpSpPr>
        <p:grpSpPr>
          <a:xfrm rot="0">
            <a:off x="648548" y="651116"/>
            <a:ext cx="1189369" cy="1203313"/>
            <a:chOff x="0" y="0"/>
            <a:chExt cx="1585825" cy="1604417"/>
          </a:xfrm>
        </p:grpSpPr>
        <p:grpSp>
          <p:nvGrpSpPr>
            <p:cNvPr name="Group 27" id="27"/>
            <p:cNvGrpSpPr/>
            <p:nvPr/>
          </p:nvGrpSpPr>
          <p:grpSpPr>
            <a:xfrm rot="0">
              <a:off x="0" y="0"/>
              <a:ext cx="1585825" cy="158582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29" id="29"/>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0" id="30"/>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5410214"/>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48548" y="651116"/>
            <a:ext cx="1203313" cy="12033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5" id="15"/>
          <p:cNvSpPr/>
          <p:nvPr/>
        </p:nvSpPr>
        <p:spPr>
          <a:xfrm flipH="false" flipV="false" rot="0">
            <a:off x="4425983" y="4736796"/>
            <a:ext cx="4133657" cy="1232062"/>
          </a:xfrm>
          <a:custGeom>
            <a:avLst/>
            <a:gdLst/>
            <a:ahLst/>
            <a:cxnLst/>
            <a:rect r="r" b="b" t="t" l="l"/>
            <a:pathLst>
              <a:path h="1232062" w="4133657">
                <a:moveTo>
                  <a:pt x="0" y="0"/>
                </a:moveTo>
                <a:lnTo>
                  <a:pt x="4133657" y="0"/>
                </a:lnTo>
                <a:lnTo>
                  <a:pt x="4133657" y="1232062"/>
                </a:lnTo>
                <a:lnTo>
                  <a:pt x="0" y="1232062"/>
                </a:lnTo>
                <a:lnTo>
                  <a:pt x="0" y="0"/>
                </a:lnTo>
                <a:close/>
              </a:path>
            </a:pathLst>
          </a:custGeom>
          <a:blipFill>
            <a:blip r:embed="rId3"/>
            <a:stretch>
              <a:fillRect l="0" t="-45839" r="0" b="-42938"/>
            </a:stretch>
          </a:blipFill>
        </p:spPr>
      </p:sp>
      <p:sp>
        <p:nvSpPr>
          <p:cNvPr name="Freeform 16" id="16"/>
          <p:cNvSpPr/>
          <p:nvPr/>
        </p:nvSpPr>
        <p:spPr>
          <a:xfrm flipH="false" flipV="false" rot="0">
            <a:off x="8559640" y="4736796"/>
            <a:ext cx="4133657" cy="1232062"/>
          </a:xfrm>
          <a:custGeom>
            <a:avLst/>
            <a:gdLst/>
            <a:ahLst/>
            <a:cxnLst/>
            <a:rect r="r" b="b" t="t" l="l"/>
            <a:pathLst>
              <a:path h="1232062" w="4133657">
                <a:moveTo>
                  <a:pt x="0" y="0"/>
                </a:moveTo>
                <a:lnTo>
                  <a:pt x="4133657" y="0"/>
                </a:lnTo>
                <a:lnTo>
                  <a:pt x="4133657" y="1232062"/>
                </a:lnTo>
                <a:lnTo>
                  <a:pt x="0" y="1232062"/>
                </a:lnTo>
                <a:lnTo>
                  <a:pt x="0" y="0"/>
                </a:lnTo>
                <a:close/>
              </a:path>
            </a:pathLst>
          </a:custGeom>
          <a:blipFill>
            <a:blip r:embed="rId4"/>
            <a:stretch>
              <a:fillRect l="0" t="-37960" r="0" b="-50762"/>
            </a:stretch>
          </a:blipFill>
        </p:spPr>
      </p:sp>
      <p:sp>
        <p:nvSpPr>
          <p:cNvPr name="Freeform 17" id="17"/>
          <p:cNvSpPr/>
          <p:nvPr/>
        </p:nvSpPr>
        <p:spPr>
          <a:xfrm flipH="false" flipV="false" rot="0">
            <a:off x="12693297" y="4736796"/>
            <a:ext cx="4133657" cy="1232062"/>
          </a:xfrm>
          <a:custGeom>
            <a:avLst/>
            <a:gdLst/>
            <a:ahLst/>
            <a:cxnLst/>
            <a:rect r="r" b="b" t="t" l="l"/>
            <a:pathLst>
              <a:path h="1232062" w="4133657">
                <a:moveTo>
                  <a:pt x="0" y="0"/>
                </a:moveTo>
                <a:lnTo>
                  <a:pt x="4133657" y="0"/>
                </a:lnTo>
                <a:lnTo>
                  <a:pt x="4133657" y="1232062"/>
                </a:lnTo>
                <a:lnTo>
                  <a:pt x="0" y="1232062"/>
                </a:lnTo>
                <a:lnTo>
                  <a:pt x="0" y="0"/>
                </a:lnTo>
                <a:close/>
              </a:path>
            </a:pathLst>
          </a:custGeom>
          <a:blipFill>
            <a:blip r:embed="rId5"/>
            <a:stretch>
              <a:fillRect l="0" t="-27475" r="0" b="-40277"/>
            </a:stretch>
          </a:blipFill>
        </p:spPr>
      </p:sp>
      <p:sp>
        <p:nvSpPr>
          <p:cNvPr name="TextBox 18" id="18"/>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3.Applications</a:t>
            </a:r>
          </a:p>
        </p:txBody>
      </p:sp>
      <p:sp>
        <p:nvSpPr>
          <p:cNvPr name="TextBox 19" id="19"/>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20" id="20"/>
          <p:cNvSpPr txBox="true"/>
          <p:nvPr/>
        </p:nvSpPr>
        <p:spPr>
          <a:xfrm rot="0">
            <a:off x="-9525" y="6806401"/>
            <a:ext cx="2927087" cy="349123"/>
          </a:xfrm>
          <a:prstGeom prst="rect">
            <a:avLst/>
          </a:prstGeom>
        </p:spPr>
        <p:txBody>
          <a:bodyPr anchor="t" rtlCol="false" tIns="0" lIns="0" bIns="0" rIns="0">
            <a:spAutoFit/>
          </a:bodyPr>
          <a:lstStyle/>
          <a:p>
            <a:pPr algn="ctr">
              <a:lnSpc>
                <a:spcPts val="2816"/>
              </a:lnSpc>
            </a:pPr>
            <a:r>
              <a:rPr lang="en-US" sz="2200" spc="440">
                <a:solidFill>
                  <a:srgbClr val="003070"/>
                </a:solidFill>
                <a:latin typeface="思源黑体 Medium"/>
              </a:rPr>
              <a:t>Improvements</a:t>
            </a:r>
          </a:p>
        </p:txBody>
      </p:sp>
      <p:sp>
        <p:nvSpPr>
          <p:cNvPr name="TextBox 21" id="21"/>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2" id="22"/>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23" id="23"/>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4" id="24"/>
          <p:cNvSpPr txBox="true"/>
          <p:nvPr/>
        </p:nvSpPr>
        <p:spPr>
          <a:xfrm rot="0">
            <a:off x="4425983" y="1808809"/>
            <a:ext cx="12400971" cy="2927986"/>
          </a:xfrm>
          <a:prstGeom prst="rect">
            <a:avLst/>
          </a:prstGeom>
        </p:spPr>
        <p:txBody>
          <a:bodyPr anchor="t" rtlCol="false" tIns="0" lIns="0" bIns="0" rIns="0">
            <a:spAutoFit/>
          </a:bodyPr>
          <a:lstStyle/>
          <a:p>
            <a:pPr algn="l" marL="474976" indent="-237488" lvl="1">
              <a:lnSpc>
                <a:spcPts val="3959"/>
              </a:lnSpc>
              <a:buFont typeface="Arial"/>
              <a:buChar char="•"/>
            </a:pPr>
            <a:r>
              <a:rPr lang="en-US" sz="2199" spc="219">
                <a:solidFill>
                  <a:srgbClr val="000000"/>
                </a:solidFill>
                <a:latin typeface="思源黑体"/>
              </a:rPr>
              <a:t>Generation</a:t>
            </a:r>
          </a:p>
          <a:p>
            <a:pPr algn="l">
              <a:lnSpc>
                <a:spcPts val="3959"/>
              </a:lnSpc>
            </a:pPr>
            <a:r>
              <a:rPr lang="en-US" sz="2199" spc="219">
                <a:solidFill>
                  <a:srgbClr val="000000"/>
                </a:solidFill>
                <a:latin typeface="思源黑体"/>
              </a:rPr>
              <a:t>The most important application of diffusion models is still in the generative domain. Generate creative, high-quality images or videos. The transformation of text and images is achieved. In addition, the diffusion model can also be used for image restoration and enhancement. </a:t>
            </a:r>
          </a:p>
          <a:p>
            <a:pPr algn="l">
              <a:lnSpc>
                <a:spcPts val="3959"/>
              </a:lnSpc>
              <a:spcBef>
                <a:spcPct val="0"/>
              </a:spcBef>
            </a:pPr>
          </a:p>
        </p:txBody>
      </p:sp>
      <p:sp>
        <p:nvSpPr>
          <p:cNvPr name="TextBox 25" id="25"/>
          <p:cNvSpPr txBox="true"/>
          <p:nvPr/>
        </p:nvSpPr>
        <p:spPr>
          <a:xfrm rot="0">
            <a:off x="4425983" y="6392587"/>
            <a:ext cx="12400971" cy="2927986"/>
          </a:xfrm>
          <a:prstGeom prst="rect">
            <a:avLst/>
          </a:prstGeom>
        </p:spPr>
        <p:txBody>
          <a:bodyPr anchor="t" rtlCol="false" tIns="0" lIns="0" bIns="0" rIns="0">
            <a:spAutoFit/>
          </a:bodyPr>
          <a:lstStyle/>
          <a:p>
            <a:pPr algn="l" marL="474976" indent="-237488" lvl="1">
              <a:lnSpc>
                <a:spcPts val="3959"/>
              </a:lnSpc>
              <a:buFont typeface="Arial"/>
              <a:buChar char="•"/>
            </a:pPr>
            <a:r>
              <a:rPr lang="en-US" sz="2199" spc="219">
                <a:solidFill>
                  <a:srgbClr val="000000"/>
                </a:solidFill>
                <a:latin typeface="思源黑体"/>
              </a:rPr>
              <a:t>Forecasting</a:t>
            </a:r>
          </a:p>
          <a:p>
            <a:pPr algn="l">
              <a:lnSpc>
                <a:spcPts val="3959"/>
              </a:lnSpc>
            </a:pPr>
            <a:r>
              <a:rPr lang="en-US" sz="2199" spc="219">
                <a:solidFill>
                  <a:srgbClr val="000000"/>
                </a:solidFill>
                <a:latin typeface="思源黑体"/>
              </a:rPr>
              <a:t>The core of forecasting is the generation of temporal data samples for speciffc purposes. In this regard, diffusion model serves as a powerful generative framework. A wide variety of predictive models based on diffusion models are available for a wide range of domains.</a:t>
            </a:r>
          </a:p>
          <a:p>
            <a:pPr algn="l">
              <a:lnSpc>
                <a:spcPts val="3959"/>
              </a:lnSpc>
              <a:spcBef>
                <a:spcPct val="0"/>
              </a:spcBef>
            </a:pPr>
          </a:p>
        </p:txBody>
      </p:sp>
      <p:sp>
        <p:nvSpPr>
          <p:cNvPr name="TextBox 26" id="26"/>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sp>
        <p:nvSpPr>
          <p:cNvPr name="TextBox 27" id="27"/>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8" id="28"/>
          <p:cNvGrpSpPr/>
          <p:nvPr/>
        </p:nvGrpSpPr>
        <p:grpSpPr>
          <a:xfrm rot="0">
            <a:off x="648548" y="651116"/>
            <a:ext cx="1189369" cy="1203313"/>
            <a:chOff x="0" y="0"/>
            <a:chExt cx="1585825" cy="1604417"/>
          </a:xfrm>
        </p:grpSpPr>
        <p:grpSp>
          <p:nvGrpSpPr>
            <p:cNvPr name="Group 29" id="29"/>
            <p:cNvGrpSpPr/>
            <p:nvPr/>
          </p:nvGrpSpPr>
          <p:grpSpPr>
            <a:xfrm rot="0">
              <a:off x="0" y="0"/>
              <a:ext cx="1585825" cy="158582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1" id="31"/>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2" id="32"/>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6"/>
              <a:stretch>
                <a:fillRect l="0" t="0" r="0" b="0"/>
              </a:stretch>
            </a:blipFill>
          </p:spPr>
        </p:sp>
      </p:gr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a:off x="0" y="7508418"/>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52818" y="6455600"/>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4" id="14"/>
          <p:cNvSpPr txBox="true"/>
          <p:nvPr/>
        </p:nvSpPr>
        <p:spPr>
          <a:xfrm rot="0">
            <a:off x="310199" y="7816990"/>
            <a:ext cx="2086058" cy="349123"/>
          </a:xfrm>
          <a:prstGeom prst="rect">
            <a:avLst/>
          </a:prstGeom>
        </p:spPr>
        <p:txBody>
          <a:bodyPr anchor="t" rtlCol="false" tIns="0" lIns="0" bIns="0" rIns="0">
            <a:spAutoFit/>
          </a:bodyPr>
          <a:lstStyle/>
          <a:p>
            <a:pPr algn="ctr" marL="0" indent="0" lvl="0">
              <a:lnSpc>
                <a:spcPts val="2816"/>
              </a:lnSpc>
              <a:spcBef>
                <a:spcPct val="0"/>
              </a:spcBef>
            </a:pPr>
            <a:r>
              <a:rPr lang="en-US" sz="2200" spc="440" strike="noStrike" u="none">
                <a:solidFill>
                  <a:srgbClr val="304370"/>
                </a:solidFill>
                <a:latin typeface="思源黑体 Medium"/>
              </a:rPr>
              <a:t>Conclusion</a:t>
            </a:r>
          </a:p>
        </p:txBody>
      </p:sp>
      <p:sp>
        <p:nvSpPr>
          <p:cNvPr name="TextBox 15" id="15"/>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16" id="16"/>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17" id="17"/>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18" id="18"/>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19" id="19"/>
          <p:cNvGrpSpPr/>
          <p:nvPr/>
        </p:nvGrpSpPr>
        <p:grpSpPr>
          <a:xfrm rot="0">
            <a:off x="648548" y="651116"/>
            <a:ext cx="1203313" cy="120331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21" id="21"/>
          <p:cNvGrpSpPr/>
          <p:nvPr/>
        </p:nvGrpSpPr>
        <p:grpSpPr>
          <a:xfrm rot="0">
            <a:off x="4521233" y="2960032"/>
            <a:ext cx="3073356" cy="1248251"/>
            <a:chOff x="0" y="0"/>
            <a:chExt cx="794760" cy="322794"/>
          </a:xfrm>
        </p:grpSpPr>
        <p:sp>
          <p:nvSpPr>
            <p:cNvPr name="Freeform 22" id="22"/>
            <p:cNvSpPr/>
            <p:nvPr/>
          </p:nvSpPr>
          <p:spPr>
            <a:xfrm flipH="false" flipV="false" rot="0">
              <a:off x="0" y="0"/>
              <a:ext cx="794760" cy="322794"/>
            </a:xfrm>
            <a:custGeom>
              <a:avLst/>
              <a:gdLst/>
              <a:ahLst/>
              <a:cxnLst/>
              <a:rect r="r" b="b" t="t" l="l"/>
              <a:pathLst>
                <a:path h="322794" w="794760">
                  <a:moveTo>
                    <a:pt x="0" y="0"/>
                  </a:moveTo>
                  <a:lnTo>
                    <a:pt x="794760" y="0"/>
                  </a:lnTo>
                  <a:lnTo>
                    <a:pt x="794760" y="322794"/>
                  </a:lnTo>
                  <a:lnTo>
                    <a:pt x="0" y="322794"/>
                  </a:lnTo>
                  <a:close/>
                </a:path>
              </a:pathLst>
            </a:custGeom>
            <a:solidFill>
              <a:srgbClr val="304370"/>
            </a:solidFill>
          </p:spPr>
        </p:sp>
        <p:sp>
          <p:nvSpPr>
            <p:cNvPr name="TextBox 23" id="23"/>
            <p:cNvSpPr txBox="true"/>
            <p:nvPr/>
          </p:nvSpPr>
          <p:spPr>
            <a:xfrm>
              <a:off x="0" y="-19050"/>
              <a:ext cx="794760" cy="341844"/>
            </a:xfrm>
            <a:prstGeom prst="rect">
              <a:avLst/>
            </a:prstGeom>
          </p:spPr>
          <p:txBody>
            <a:bodyPr anchor="ctr" rtlCol="false" tIns="50800" lIns="50800" bIns="50800" rIns="50800"/>
            <a:lstStyle/>
            <a:p>
              <a:pPr algn="ctr">
                <a:lnSpc>
                  <a:spcPts val="3199"/>
                </a:lnSpc>
              </a:pPr>
            </a:p>
          </p:txBody>
        </p:sp>
      </p:grpSp>
      <p:grpSp>
        <p:nvGrpSpPr>
          <p:cNvPr name="Group 24" id="24"/>
          <p:cNvGrpSpPr/>
          <p:nvPr/>
        </p:nvGrpSpPr>
        <p:grpSpPr>
          <a:xfrm rot="0">
            <a:off x="7619721" y="2960032"/>
            <a:ext cx="3073356" cy="1248251"/>
            <a:chOff x="0" y="0"/>
            <a:chExt cx="794760" cy="322794"/>
          </a:xfrm>
        </p:grpSpPr>
        <p:sp>
          <p:nvSpPr>
            <p:cNvPr name="Freeform 25" id="25"/>
            <p:cNvSpPr/>
            <p:nvPr/>
          </p:nvSpPr>
          <p:spPr>
            <a:xfrm flipH="false" flipV="false" rot="0">
              <a:off x="0" y="0"/>
              <a:ext cx="794760" cy="322794"/>
            </a:xfrm>
            <a:custGeom>
              <a:avLst/>
              <a:gdLst/>
              <a:ahLst/>
              <a:cxnLst/>
              <a:rect r="r" b="b" t="t" l="l"/>
              <a:pathLst>
                <a:path h="322794" w="794760">
                  <a:moveTo>
                    <a:pt x="0" y="0"/>
                  </a:moveTo>
                  <a:lnTo>
                    <a:pt x="794760" y="0"/>
                  </a:lnTo>
                  <a:lnTo>
                    <a:pt x="794760" y="322794"/>
                  </a:lnTo>
                  <a:lnTo>
                    <a:pt x="0" y="322794"/>
                  </a:lnTo>
                  <a:close/>
                </a:path>
              </a:pathLst>
            </a:custGeom>
            <a:solidFill>
              <a:srgbClr val="304370"/>
            </a:solidFill>
          </p:spPr>
        </p:sp>
        <p:sp>
          <p:nvSpPr>
            <p:cNvPr name="TextBox 26" id="26"/>
            <p:cNvSpPr txBox="true"/>
            <p:nvPr/>
          </p:nvSpPr>
          <p:spPr>
            <a:xfrm>
              <a:off x="0" y="-19050"/>
              <a:ext cx="794760" cy="341844"/>
            </a:xfrm>
            <a:prstGeom prst="rect">
              <a:avLst/>
            </a:prstGeom>
          </p:spPr>
          <p:txBody>
            <a:bodyPr anchor="ctr" rtlCol="false" tIns="50800" lIns="50800" bIns="50800" rIns="50800"/>
            <a:lstStyle/>
            <a:p>
              <a:pPr algn="ctr">
                <a:lnSpc>
                  <a:spcPts val="3199"/>
                </a:lnSpc>
              </a:pPr>
            </a:p>
          </p:txBody>
        </p:sp>
      </p:grpSp>
      <p:grpSp>
        <p:nvGrpSpPr>
          <p:cNvPr name="Group 27" id="27"/>
          <p:cNvGrpSpPr/>
          <p:nvPr/>
        </p:nvGrpSpPr>
        <p:grpSpPr>
          <a:xfrm rot="0">
            <a:off x="10713285" y="2960032"/>
            <a:ext cx="3073356" cy="1248251"/>
            <a:chOff x="0" y="0"/>
            <a:chExt cx="794760" cy="322794"/>
          </a:xfrm>
        </p:grpSpPr>
        <p:sp>
          <p:nvSpPr>
            <p:cNvPr name="Freeform 28" id="28"/>
            <p:cNvSpPr/>
            <p:nvPr/>
          </p:nvSpPr>
          <p:spPr>
            <a:xfrm flipH="false" flipV="false" rot="0">
              <a:off x="0" y="0"/>
              <a:ext cx="794760" cy="322794"/>
            </a:xfrm>
            <a:custGeom>
              <a:avLst/>
              <a:gdLst/>
              <a:ahLst/>
              <a:cxnLst/>
              <a:rect r="r" b="b" t="t" l="l"/>
              <a:pathLst>
                <a:path h="322794" w="794760">
                  <a:moveTo>
                    <a:pt x="0" y="0"/>
                  </a:moveTo>
                  <a:lnTo>
                    <a:pt x="794760" y="0"/>
                  </a:lnTo>
                  <a:lnTo>
                    <a:pt x="794760" y="322794"/>
                  </a:lnTo>
                  <a:lnTo>
                    <a:pt x="0" y="322794"/>
                  </a:lnTo>
                  <a:close/>
                </a:path>
              </a:pathLst>
            </a:custGeom>
            <a:solidFill>
              <a:srgbClr val="304370"/>
            </a:solidFill>
          </p:spPr>
        </p:sp>
        <p:sp>
          <p:nvSpPr>
            <p:cNvPr name="TextBox 29" id="29"/>
            <p:cNvSpPr txBox="true"/>
            <p:nvPr/>
          </p:nvSpPr>
          <p:spPr>
            <a:xfrm>
              <a:off x="0" y="-19050"/>
              <a:ext cx="794760" cy="341844"/>
            </a:xfrm>
            <a:prstGeom prst="rect">
              <a:avLst/>
            </a:prstGeom>
          </p:spPr>
          <p:txBody>
            <a:bodyPr anchor="ctr" rtlCol="false" tIns="50800" lIns="50800" bIns="50800" rIns="50800"/>
            <a:lstStyle/>
            <a:p>
              <a:pPr algn="ctr">
                <a:lnSpc>
                  <a:spcPts val="3199"/>
                </a:lnSpc>
              </a:pPr>
            </a:p>
          </p:txBody>
        </p:sp>
      </p:grpSp>
      <p:grpSp>
        <p:nvGrpSpPr>
          <p:cNvPr name="Group 30" id="30"/>
          <p:cNvGrpSpPr/>
          <p:nvPr/>
        </p:nvGrpSpPr>
        <p:grpSpPr>
          <a:xfrm rot="0">
            <a:off x="4521233" y="4208283"/>
            <a:ext cx="3073356" cy="4292378"/>
            <a:chOff x="0" y="0"/>
            <a:chExt cx="794760" cy="1109995"/>
          </a:xfrm>
        </p:grpSpPr>
        <p:sp>
          <p:nvSpPr>
            <p:cNvPr name="Freeform 31" id="31"/>
            <p:cNvSpPr/>
            <p:nvPr/>
          </p:nvSpPr>
          <p:spPr>
            <a:xfrm flipH="false" flipV="false" rot="0">
              <a:off x="0" y="0"/>
              <a:ext cx="794760" cy="1109995"/>
            </a:xfrm>
            <a:custGeom>
              <a:avLst/>
              <a:gdLst/>
              <a:ahLst/>
              <a:cxnLst/>
              <a:rect r="r" b="b" t="t" l="l"/>
              <a:pathLst>
                <a:path h="1109995" w="794760">
                  <a:moveTo>
                    <a:pt x="0" y="0"/>
                  </a:moveTo>
                  <a:lnTo>
                    <a:pt x="794760" y="0"/>
                  </a:lnTo>
                  <a:lnTo>
                    <a:pt x="794760" y="1109995"/>
                  </a:lnTo>
                  <a:lnTo>
                    <a:pt x="0" y="1109995"/>
                  </a:lnTo>
                  <a:close/>
                </a:path>
              </a:pathLst>
            </a:custGeom>
            <a:solidFill>
              <a:srgbClr val="D3E1F4"/>
            </a:solidFill>
          </p:spPr>
        </p:sp>
        <p:sp>
          <p:nvSpPr>
            <p:cNvPr name="TextBox 32" id="32"/>
            <p:cNvSpPr txBox="true"/>
            <p:nvPr/>
          </p:nvSpPr>
          <p:spPr>
            <a:xfrm>
              <a:off x="0" y="-19050"/>
              <a:ext cx="794760" cy="1129045"/>
            </a:xfrm>
            <a:prstGeom prst="rect">
              <a:avLst/>
            </a:prstGeom>
          </p:spPr>
          <p:txBody>
            <a:bodyPr anchor="ctr" rtlCol="false" tIns="50800" lIns="50800" bIns="50800" rIns="50800"/>
            <a:lstStyle/>
            <a:p>
              <a:pPr algn="ctr">
                <a:lnSpc>
                  <a:spcPts val="3199"/>
                </a:lnSpc>
              </a:pPr>
            </a:p>
          </p:txBody>
        </p:sp>
      </p:grpSp>
      <p:grpSp>
        <p:nvGrpSpPr>
          <p:cNvPr name="Group 33" id="33"/>
          <p:cNvGrpSpPr/>
          <p:nvPr/>
        </p:nvGrpSpPr>
        <p:grpSpPr>
          <a:xfrm rot="0">
            <a:off x="7619721" y="4208283"/>
            <a:ext cx="3073356" cy="4292378"/>
            <a:chOff x="0" y="0"/>
            <a:chExt cx="794760" cy="1109995"/>
          </a:xfrm>
        </p:grpSpPr>
        <p:sp>
          <p:nvSpPr>
            <p:cNvPr name="Freeform 34" id="34"/>
            <p:cNvSpPr/>
            <p:nvPr/>
          </p:nvSpPr>
          <p:spPr>
            <a:xfrm flipH="false" flipV="false" rot="0">
              <a:off x="0" y="0"/>
              <a:ext cx="794760" cy="1109995"/>
            </a:xfrm>
            <a:custGeom>
              <a:avLst/>
              <a:gdLst/>
              <a:ahLst/>
              <a:cxnLst/>
              <a:rect r="r" b="b" t="t" l="l"/>
              <a:pathLst>
                <a:path h="1109995" w="794760">
                  <a:moveTo>
                    <a:pt x="0" y="0"/>
                  </a:moveTo>
                  <a:lnTo>
                    <a:pt x="794760" y="0"/>
                  </a:lnTo>
                  <a:lnTo>
                    <a:pt x="794760" y="1109995"/>
                  </a:lnTo>
                  <a:lnTo>
                    <a:pt x="0" y="1109995"/>
                  </a:lnTo>
                  <a:close/>
                </a:path>
              </a:pathLst>
            </a:custGeom>
            <a:solidFill>
              <a:srgbClr val="D3E1F4"/>
            </a:solidFill>
          </p:spPr>
        </p:sp>
        <p:sp>
          <p:nvSpPr>
            <p:cNvPr name="TextBox 35" id="35"/>
            <p:cNvSpPr txBox="true"/>
            <p:nvPr/>
          </p:nvSpPr>
          <p:spPr>
            <a:xfrm>
              <a:off x="0" y="-19050"/>
              <a:ext cx="794760" cy="1129045"/>
            </a:xfrm>
            <a:prstGeom prst="rect">
              <a:avLst/>
            </a:prstGeom>
          </p:spPr>
          <p:txBody>
            <a:bodyPr anchor="ctr" rtlCol="false" tIns="50800" lIns="50800" bIns="50800" rIns="50800"/>
            <a:lstStyle/>
            <a:p>
              <a:pPr algn="ctr">
                <a:lnSpc>
                  <a:spcPts val="3199"/>
                </a:lnSpc>
              </a:pPr>
            </a:p>
          </p:txBody>
        </p:sp>
      </p:grpSp>
      <p:grpSp>
        <p:nvGrpSpPr>
          <p:cNvPr name="Group 36" id="36"/>
          <p:cNvGrpSpPr/>
          <p:nvPr/>
        </p:nvGrpSpPr>
        <p:grpSpPr>
          <a:xfrm rot="0">
            <a:off x="10713285" y="4208283"/>
            <a:ext cx="3073356" cy="4292378"/>
            <a:chOff x="0" y="0"/>
            <a:chExt cx="794760" cy="1109995"/>
          </a:xfrm>
        </p:grpSpPr>
        <p:sp>
          <p:nvSpPr>
            <p:cNvPr name="Freeform 37" id="37"/>
            <p:cNvSpPr/>
            <p:nvPr/>
          </p:nvSpPr>
          <p:spPr>
            <a:xfrm flipH="false" flipV="false" rot="0">
              <a:off x="0" y="0"/>
              <a:ext cx="794760" cy="1109995"/>
            </a:xfrm>
            <a:custGeom>
              <a:avLst/>
              <a:gdLst/>
              <a:ahLst/>
              <a:cxnLst/>
              <a:rect r="r" b="b" t="t" l="l"/>
              <a:pathLst>
                <a:path h="1109995" w="794760">
                  <a:moveTo>
                    <a:pt x="0" y="0"/>
                  </a:moveTo>
                  <a:lnTo>
                    <a:pt x="794760" y="0"/>
                  </a:lnTo>
                  <a:lnTo>
                    <a:pt x="794760" y="1109995"/>
                  </a:lnTo>
                  <a:lnTo>
                    <a:pt x="0" y="1109995"/>
                  </a:lnTo>
                  <a:close/>
                </a:path>
              </a:pathLst>
            </a:custGeom>
            <a:solidFill>
              <a:srgbClr val="D3E1F4"/>
            </a:solidFill>
          </p:spPr>
        </p:sp>
        <p:sp>
          <p:nvSpPr>
            <p:cNvPr name="TextBox 38" id="38"/>
            <p:cNvSpPr txBox="true"/>
            <p:nvPr/>
          </p:nvSpPr>
          <p:spPr>
            <a:xfrm>
              <a:off x="0" y="-19050"/>
              <a:ext cx="794760" cy="1129045"/>
            </a:xfrm>
            <a:prstGeom prst="rect">
              <a:avLst/>
            </a:prstGeom>
          </p:spPr>
          <p:txBody>
            <a:bodyPr anchor="ctr" rtlCol="false" tIns="50800" lIns="50800" bIns="50800" rIns="50800"/>
            <a:lstStyle/>
            <a:p>
              <a:pPr algn="ctr">
                <a:lnSpc>
                  <a:spcPts val="3199"/>
                </a:lnSpc>
              </a:pPr>
            </a:p>
          </p:txBody>
        </p:sp>
      </p:grpSp>
      <p:grpSp>
        <p:nvGrpSpPr>
          <p:cNvPr name="Group 39" id="39"/>
          <p:cNvGrpSpPr/>
          <p:nvPr/>
        </p:nvGrpSpPr>
        <p:grpSpPr>
          <a:xfrm rot="0">
            <a:off x="13806849" y="3584158"/>
            <a:ext cx="3073356" cy="4916503"/>
            <a:chOff x="0" y="0"/>
            <a:chExt cx="794760" cy="1271392"/>
          </a:xfrm>
        </p:grpSpPr>
        <p:sp>
          <p:nvSpPr>
            <p:cNvPr name="Freeform 40" id="40"/>
            <p:cNvSpPr/>
            <p:nvPr/>
          </p:nvSpPr>
          <p:spPr>
            <a:xfrm flipH="false" flipV="false" rot="0">
              <a:off x="0" y="0"/>
              <a:ext cx="794760" cy="1271392"/>
            </a:xfrm>
            <a:custGeom>
              <a:avLst/>
              <a:gdLst/>
              <a:ahLst/>
              <a:cxnLst/>
              <a:rect r="r" b="b" t="t" l="l"/>
              <a:pathLst>
                <a:path h="1271392" w="794760">
                  <a:moveTo>
                    <a:pt x="0" y="0"/>
                  </a:moveTo>
                  <a:lnTo>
                    <a:pt x="794760" y="0"/>
                  </a:lnTo>
                  <a:lnTo>
                    <a:pt x="794760" y="1271392"/>
                  </a:lnTo>
                  <a:lnTo>
                    <a:pt x="0" y="1271392"/>
                  </a:lnTo>
                  <a:close/>
                </a:path>
              </a:pathLst>
            </a:custGeom>
            <a:solidFill>
              <a:srgbClr val="D3E1F4"/>
            </a:solidFill>
          </p:spPr>
        </p:sp>
        <p:sp>
          <p:nvSpPr>
            <p:cNvPr name="TextBox 41" id="41"/>
            <p:cNvSpPr txBox="true"/>
            <p:nvPr/>
          </p:nvSpPr>
          <p:spPr>
            <a:xfrm>
              <a:off x="0" y="-19050"/>
              <a:ext cx="794760" cy="1290442"/>
            </a:xfrm>
            <a:prstGeom prst="rect">
              <a:avLst/>
            </a:prstGeom>
          </p:spPr>
          <p:txBody>
            <a:bodyPr anchor="ctr" rtlCol="false" tIns="50800" lIns="50800" bIns="50800" rIns="50800"/>
            <a:lstStyle/>
            <a:p>
              <a:pPr algn="ctr">
                <a:lnSpc>
                  <a:spcPts val="3199"/>
                </a:lnSpc>
              </a:pPr>
            </a:p>
          </p:txBody>
        </p:sp>
      </p:grpSp>
      <p:grpSp>
        <p:nvGrpSpPr>
          <p:cNvPr name="Group 42" id="42"/>
          <p:cNvGrpSpPr/>
          <p:nvPr/>
        </p:nvGrpSpPr>
        <p:grpSpPr>
          <a:xfrm rot="0">
            <a:off x="13806849" y="2960032"/>
            <a:ext cx="2154899" cy="1248251"/>
            <a:chOff x="0" y="0"/>
            <a:chExt cx="557250" cy="322794"/>
          </a:xfrm>
        </p:grpSpPr>
        <p:sp>
          <p:nvSpPr>
            <p:cNvPr name="Freeform 43" id="43"/>
            <p:cNvSpPr/>
            <p:nvPr/>
          </p:nvSpPr>
          <p:spPr>
            <a:xfrm flipH="false" flipV="false" rot="0">
              <a:off x="0" y="0"/>
              <a:ext cx="557250" cy="322794"/>
            </a:xfrm>
            <a:custGeom>
              <a:avLst/>
              <a:gdLst/>
              <a:ahLst/>
              <a:cxnLst/>
              <a:rect r="r" b="b" t="t" l="l"/>
              <a:pathLst>
                <a:path h="322794" w="557250">
                  <a:moveTo>
                    <a:pt x="0" y="0"/>
                  </a:moveTo>
                  <a:lnTo>
                    <a:pt x="557250" y="0"/>
                  </a:lnTo>
                  <a:lnTo>
                    <a:pt x="557250" y="322794"/>
                  </a:lnTo>
                  <a:lnTo>
                    <a:pt x="0" y="322794"/>
                  </a:lnTo>
                  <a:close/>
                </a:path>
              </a:pathLst>
            </a:custGeom>
            <a:solidFill>
              <a:srgbClr val="304370"/>
            </a:solidFill>
          </p:spPr>
        </p:sp>
        <p:sp>
          <p:nvSpPr>
            <p:cNvPr name="TextBox 44" id="44"/>
            <p:cNvSpPr txBox="true"/>
            <p:nvPr/>
          </p:nvSpPr>
          <p:spPr>
            <a:xfrm>
              <a:off x="0" y="-19050"/>
              <a:ext cx="557250" cy="341844"/>
            </a:xfrm>
            <a:prstGeom prst="rect">
              <a:avLst/>
            </a:prstGeom>
          </p:spPr>
          <p:txBody>
            <a:bodyPr anchor="ctr" rtlCol="false" tIns="50800" lIns="50800" bIns="50800" rIns="50800"/>
            <a:lstStyle/>
            <a:p>
              <a:pPr algn="ctr">
                <a:lnSpc>
                  <a:spcPts val="3199"/>
                </a:lnSpc>
              </a:pPr>
            </a:p>
          </p:txBody>
        </p:sp>
      </p:grpSp>
      <p:grpSp>
        <p:nvGrpSpPr>
          <p:cNvPr name="Group 45" id="45"/>
          <p:cNvGrpSpPr/>
          <p:nvPr/>
        </p:nvGrpSpPr>
        <p:grpSpPr>
          <a:xfrm rot="0">
            <a:off x="14323415" y="2547656"/>
            <a:ext cx="2556790" cy="2073003"/>
            <a:chOff x="0" y="0"/>
            <a:chExt cx="1002487" cy="812800"/>
          </a:xfrm>
        </p:grpSpPr>
        <p:sp>
          <p:nvSpPr>
            <p:cNvPr name="Freeform 46" id="46"/>
            <p:cNvSpPr/>
            <p:nvPr/>
          </p:nvSpPr>
          <p:spPr>
            <a:xfrm flipH="false" flipV="false" rot="0">
              <a:off x="0" y="0"/>
              <a:ext cx="1002487" cy="812800"/>
            </a:xfrm>
            <a:custGeom>
              <a:avLst/>
              <a:gdLst/>
              <a:ahLst/>
              <a:cxnLst/>
              <a:rect r="r" b="b" t="t" l="l"/>
              <a:pathLst>
                <a:path h="812800" w="1002487">
                  <a:moveTo>
                    <a:pt x="1002487" y="406400"/>
                  </a:moveTo>
                  <a:lnTo>
                    <a:pt x="596087" y="0"/>
                  </a:lnTo>
                  <a:lnTo>
                    <a:pt x="596087" y="203200"/>
                  </a:lnTo>
                  <a:lnTo>
                    <a:pt x="0" y="203200"/>
                  </a:lnTo>
                  <a:lnTo>
                    <a:pt x="0" y="609600"/>
                  </a:lnTo>
                  <a:lnTo>
                    <a:pt x="596087" y="609600"/>
                  </a:lnTo>
                  <a:lnTo>
                    <a:pt x="596087" y="812800"/>
                  </a:lnTo>
                  <a:lnTo>
                    <a:pt x="1002487" y="406400"/>
                  </a:lnTo>
                  <a:close/>
                </a:path>
              </a:pathLst>
            </a:custGeom>
            <a:solidFill>
              <a:srgbClr val="304370"/>
            </a:solidFill>
          </p:spPr>
        </p:sp>
        <p:sp>
          <p:nvSpPr>
            <p:cNvPr name="TextBox 47" id="47"/>
            <p:cNvSpPr txBox="true"/>
            <p:nvPr/>
          </p:nvSpPr>
          <p:spPr>
            <a:xfrm>
              <a:off x="0" y="184150"/>
              <a:ext cx="900887" cy="425450"/>
            </a:xfrm>
            <a:prstGeom prst="rect">
              <a:avLst/>
            </a:prstGeom>
          </p:spPr>
          <p:txBody>
            <a:bodyPr anchor="ctr" rtlCol="false" tIns="50800" lIns="50800" bIns="50800" rIns="50800"/>
            <a:lstStyle/>
            <a:p>
              <a:pPr algn="ctr">
                <a:lnSpc>
                  <a:spcPts val="3199"/>
                </a:lnSpc>
              </a:pPr>
            </a:p>
          </p:txBody>
        </p:sp>
      </p:grpSp>
      <p:sp>
        <p:nvSpPr>
          <p:cNvPr name="TextBox 48" id="48"/>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1.Conclusion</a:t>
            </a:r>
          </a:p>
        </p:txBody>
      </p:sp>
      <p:sp>
        <p:nvSpPr>
          <p:cNvPr name="TextBox 49" id="49"/>
          <p:cNvSpPr txBox="true"/>
          <p:nvPr/>
        </p:nvSpPr>
        <p:spPr>
          <a:xfrm rot="0">
            <a:off x="4754217" y="4876800"/>
            <a:ext cx="2617854" cy="2684783"/>
          </a:xfrm>
          <a:prstGeom prst="rect">
            <a:avLst/>
          </a:prstGeom>
        </p:spPr>
        <p:txBody>
          <a:bodyPr anchor="t" rtlCol="false" tIns="0" lIns="0" bIns="0" rIns="0">
            <a:spAutoFit/>
          </a:bodyPr>
          <a:lstStyle/>
          <a:p>
            <a:pPr algn="l" marL="474976" indent="-237488" lvl="1">
              <a:lnSpc>
                <a:spcPts val="5499"/>
              </a:lnSpc>
              <a:buFont typeface="Arial"/>
              <a:buChar char="•"/>
            </a:pPr>
            <a:r>
              <a:rPr lang="en-US" sz="2199" spc="219">
                <a:solidFill>
                  <a:srgbClr val="000000"/>
                </a:solidFill>
                <a:latin typeface="思源黑体"/>
              </a:rPr>
              <a:t>Introduction</a:t>
            </a:r>
          </a:p>
          <a:p>
            <a:pPr algn="l" marL="474976" indent="-237488" lvl="1">
              <a:lnSpc>
                <a:spcPts val="5499"/>
              </a:lnSpc>
              <a:buFont typeface="Arial"/>
              <a:buChar char="•"/>
            </a:pPr>
            <a:r>
              <a:rPr lang="en-US" sz="2199" spc="219">
                <a:solidFill>
                  <a:srgbClr val="000000"/>
                </a:solidFill>
                <a:latin typeface="思源黑体"/>
              </a:rPr>
              <a:t>Motivation</a:t>
            </a:r>
          </a:p>
          <a:p>
            <a:pPr algn="l" marL="474976" indent="-237488" lvl="1">
              <a:lnSpc>
                <a:spcPts val="5499"/>
              </a:lnSpc>
              <a:buFont typeface="Arial"/>
              <a:buChar char="•"/>
            </a:pPr>
            <a:r>
              <a:rPr lang="en-US" sz="2199" spc="219">
                <a:solidFill>
                  <a:srgbClr val="000000"/>
                </a:solidFill>
                <a:latin typeface="思源黑体"/>
              </a:rPr>
              <a:t>Classification</a:t>
            </a:r>
          </a:p>
          <a:p>
            <a:pPr algn="l" marL="474976" indent="-237488" lvl="1">
              <a:lnSpc>
                <a:spcPts val="5499"/>
              </a:lnSpc>
              <a:buFont typeface="Arial"/>
              <a:buChar char="•"/>
            </a:pPr>
            <a:r>
              <a:rPr lang="en-US" sz="2199" spc="219">
                <a:solidFill>
                  <a:srgbClr val="000000"/>
                </a:solidFill>
                <a:latin typeface="思源黑体"/>
              </a:rPr>
              <a:t>Overview</a:t>
            </a:r>
          </a:p>
        </p:txBody>
      </p:sp>
      <p:sp>
        <p:nvSpPr>
          <p:cNvPr name="TextBox 50" id="50"/>
          <p:cNvSpPr txBox="true"/>
          <p:nvPr/>
        </p:nvSpPr>
        <p:spPr>
          <a:xfrm rot="0">
            <a:off x="7835073" y="4903012"/>
            <a:ext cx="2617854" cy="2605406"/>
          </a:xfrm>
          <a:prstGeom prst="rect">
            <a:avLst/>
          </a:prstGeom>
        </p:spPr>
        <p:txBody>
          <a:bodyPr anchor="t" rtlCol="false" tIns="0" lIns="0" bIns="0" rIns="0">
            <a:spAutoFit/>
          </a:bodyPr>
          <a:lstStyle/>
          <a:p>
            <a:pPr algn="l" marL="367029" indent="-183514" lvl="1">
              <a:lnSpc>
                <a:spcPts val="4249"/>
              </a:lnSpc>
              <a:buFont typeface="Arial"/>
              <a:buChar char="•"/>
            </a:pPr>
            <a:r>
              <a:rPr lang="en-US" sz="1699" spc="169">
                <a:solidFill>
                  <a:srgbClr val="000000"/>
                </a:solidFill>
                <a:latin typeface="思源黑体"/>
              </a:rPr>
              <a:t>Forward process</a:t>
            </a:r>
          </a:p>
          <a:p>
            <a:pPr algn="l" marL="367029" indent="-183514" lvl="1">
              <a:lnSpc>
                <a:spcPts val="4249"/>
              </a:lnSpc>
              <a:buFont typeface="Arial"/>
              <a:buChar char="•"/>
            </a:pPr>
            <a:r>
              <a:rPr lang="en-US" sz="1699" spc="169">
                <a:solidFill>
                  <a:srgbClr val="000000"/>
                </a:solidFill>
                <a:latin typeface="思源黑体"/>
              </a:rPr>
              <a:t>Backward process</a:t>
            </a:r>
          </a:p>
          <a:p>
            <a:pPr algn="l" marL="367029" indent="-183514" lvl="1">
              <a:lnSpc>
                <a:spcPts val="4249"/>
              </a:lnSpc>
              <a:buFont typeface="Arial"/>
              <a:buChar char="•"/>
            </a:pPr>
            <a:r>
              <a:rPr lang="en-US" sz="1699" spc="169">
                <a:solidFill>
                  <a:srgbClr val="000000"/>
                </a:solidFill>
                <a:latin typeface="思源黑体"/>
              </a:rPr>
              <a:t>Loss function</a:t>
            </a:r>
          </a:p>
          <a:p>
            <a:pPr algn="l" marL="367029" indent="-183514" lvl="1">
              <a:lnSpc>
                <a:spcPts val="4249"/>
              </a:lnSpc>
              <a:buFont typeface="Arial"/>
              <a:buChar char="•"/>
            </a:pPr>
            <a:r>
              <a:rPr lang="en-US" sz="1699" spc="169">
                <a:solidFill>
                  <a:srgbClr val="000000"/>
                </a:solidFill>
                <a:latin typeface="思源黑体"/>
              </a:rPr>
              <a:t>VLB</a:t>
            </a:r>
          </a:p>
          <a:p>
            <a:pPr algn="l" marL="367029" indent="-183514" lvl="1">
              <a:lnSpc>
                <a:spcPts val="4249"/>
              </a:lnSpc>
              <a:buFont typeface="Arial"/>
              <a:buChar char="•"/>
            </a:pPr>
            <a:r>
              <a:rPr lang="en-US" sz="1699" spc="169">
                <a:solidFill>
                  <a:srgbClr val="000000"/>
                </a:solidFill>
                <a:latin typeface="思源黑体"/>
              </a:rPr>
              <a:t>Algorithm</a:t>
            </a:r>
          </a:p>
        </p:txBody>
      </p:sp>
      <p:sp>
        <p:nvSpPr>
          <p:cNvPr name="TextBox 51" id="51"/>
          <p:cNvSpPr txBox="true"/>
          <p:nvPr/>
        </p:nvSpPr>
        <p:spPr>
          <a:xfrm rot="0">
            <a:off x="4748985" y="3299360"/>
            <a:ext cx="2617854" cy="512445"/>
          </a:xfrm>
          <a:prstGeom prst="rect">
            <a:avLst/>
          </a:prstGeom>
        </p:spPr>
        <p:txBody>
          <a:bodyPr anchor="t" rtlCol="false" tIns="0" lIns="0" bIns="0" rIns="0">
            <a:spAutoFit/>
          </a:bodyPr>
          <a:lstStyle/>
          <a:p>
            <a:pPr algn="ctr">
              <a:lnSpc>
                <a:spcPts val="3840"/>
              </a:lnSpc>
              <a:spcBef>
                <a:spcPct val="0"/>
              </a:spcBef>
            </a:pPr>
            <a:r>
              <a:rPr lang="en-US" sz="3000" spc="300">
                <a:solidFill>
                  <a:srgbClr val="FFFFFF"/>
                </a:solidFill>
                <a:latin typeface="Aharoni CLM Bold"/>
              </a:rPr>
              <a:t>Background</a:t>
            </a:r>
          </a:p>
        </p:txBody>
      </p:sp>
      <p:sp>
        <p:nvSpPr>
          <p:cNvPr name="TextBox 52" id="52"/>
          <p:cNvSpPr txBox="true"/>
          <p:nvPr/>
        </p:nvSpPr>
        <p:spPr>
          <a:xfrm rot="0">
            <a:off x="7847472" y="3299360"/>
            <a:ext cx="2617854" cy="512445"/>
          </a:xfrm>
          <a:prstGeom prst="rect">
            <a:avLst/>
          </a:prstGeom>
        </p:spPr>
        <p:txBody>
          <a:bodyPr anchor="t" rtlCol="false" tIns="0" lIns="0" bIns="0" rIns="0">
            <a:spAutoFit/>
          </a:bodyPr>
          <a:lstStyle/>
          <a:p>
            <a:pPr algn="ctr">
              <a:lnSpc>
                <a:spcPts val="3840"/>
              </a:lnSpc>
              <a:spcBef>
                <a:spcPct val="0"/>
              </a:spcBef>
            </a:pPr>
            <a:r>
              <a:rPr lang="en-US" sz="3000" spc="300">
                <a:solidFill>
                  <a:srgbClr val="FFFFFF"/>
                </a:solidFill>
                <a:latin typeface="Aharoni CLM Bold"/>
              </a:rPr>
              <a:t>DDPM</a:t>
            </a:r>
          </a:p>
        </p:txBody>
      </p:sp>
      <p:sp>
        <p:nvSpPr>
          <p:cNvPr name="TextBox 53" id="53"/>
          <p:cNvSpPr txBox="true"/>
          <p:nvPr/>
        </p:nvSpPr>
        <p:spPr>
          <a:xfrm rot="0">
            <a:off x="10950252" y="3056473"/>
            <a:ext cx="2617854" cy="998220"/>
          </a:xfrm>
          <a:prstGeom prst="rect">
            <a:avLst/>
          </a:prstGeom>
        </p:spPr>
        <p:txBody>
          <a:bodyPr anchor="t" rtlCol="false" tIns="0" lIns="0" bIns="0" rIns="0">
            <a:spAutoFit/>
          </a:bodyPr>
          <a:lstStyle/>
          <a:p>
            <a:pPr algn="ctr">
              <a:lnSpc>
                <a:spcPts val="3840"/>
              </a:lnSpc>
              <a:spcBef>
                <a:spcPct val="0"/>
              </a:spcBef>
            </a:pPr>
            <a:r>
              <a:rPr lang="en-US" sz="3000" spc="300">
                <a:solidFill>
                  <a:srgbClr val="FFFFFF"/>
                </a:solidFill>
                <a:latin typeface="Aharoni CLM Bold"/>
              </a:rPr>
              <a:t>Score matching</a:t>
            </a:r>
          </a:p>
        </p:txBody>
      </p:sp>
      <p:sp>
        <p:nvSpPr>
          <p:cNvPr name="TextBox 54" id="54"/>
          <p:cNvSpPr txBox="true"/>
          <p:nvPr/>
        </p:nvSpPr>
        <p:spPr>
          <a:xfrm rot="0">
            <a:off x="13786641" y="3299360"/>
            <a:ext cx="3060902" cy="512445"/>
          </a:xfrm>
          <a:prstGeom prst="rect">
            <a:avLst/>
          </a:prstGeom>
        </p:spPr>
        <p:txBody>
          <a:bodyPr anchor="t" rtlCol="false" tIns="0" lIns="0" bIns="0" rIns="0">
            <a:spAutoFit/>
          </a:bodyPr>
          <a:lstStyle/>
          <a:p>
            <a:pPr algn="ctr">
              <a:lnSpc>
                <a:spcPts val="3840"/>
              </a:lnSpc>
              <a:spcBef>
                <a:spcPct val="0"/>
              </a:spcBef>
            </a:pPr>
            <a:r>
              <a:rPr lang="en-US" sz="3000" spc="300">
                <a:solidFill>
                  <a:srgbClr val="FFFFFF"/>
                </a:solidFill>
                <a:latin typeface="Aharoni CLM Bold"/>
              </a:rPr>
              <a:t>Improvements</a:t>
            </a:r>
          </a:p>
        </p:txBody>
      </p:sp>
      <p:sp>
        <p:nvSpPr>
          <p:cNvPr name="TextBox 55" id="55"/>
          <p:cNvSpPr txBox="true"/>
          <p:nvPr/>
        </p:nvSpPr>
        <p:spPr>
          <a:xfrm rot="0">
            <a:off x="10950252" y="4341116"/>
            <a:ext cx="2617854" cy="3975227"/>
          </a:xfrm>
          <a:prstGeom prst="rect">
            <a:avLst/>
          </a:prstGeom>
        </p:spPr>
        <p:txBody>
          <a:bodyPr anchor="t" rtlCol="false" tIns="0" lIns="0" bIns="0" rIns="0">
            <a:spAutoFit/>
          </a:bodyPr>
          <a:lstStyle/>
          <a:p>
            <a:pPr algn="l" marL="302261" indent="-151130" lvl="1">
              <a:lnSpc>
                <a:spcPts val="2254"/>
              </a:lnSpc>
              <a:buFont typeface="Arial"/>
              <a:buChar char="•"/>
            </a:pPr>
            <a:r>
              <a:rPr lang="en-US" sz="1400" spc="140" strike="noStrike" u="none">
                <a:solidFill>
                  <a:srgbClr val="000000"/>
                </a:solidFill>
                <a:latin typeface="思源黑体"/>
              </a:rPr>
              <a:t>Score function</a:t>
            </a:r>
          </a:p>
          <a:p>
            <a:pPr algn="l" marL="302261" indent="-151130" lvl="1">
              <a:lnSpc>
                <a:spcPts val="2254"/>
              </a:lnSpc>
              <a:buFont typeface="Arial"/>
              <a:buChar char="•"/>
            </a:pPr>
            <a:r>
              <a:rPr lang="en-US" sz="1400" spc="140" strike="noStrike" u="none">
                <a:solidFill>
                  <a:srgbClr val="000000"/>
                </a:solidFill>
                <a:latin typeface="思源黑体"/>
              </a:rPr>
              <a:t>Score-matching with Langevin dynamics</a:t>
            </a:r>
          </a:p>
          <a:p>
            <a:pPr algn="l" marL="302261" indent="-151130" lvl="1">
              <a:lnSpc>
                <a:spcPts val="2254"/>
              </a:lnSpc>
              <a:buFont typeface="Arial"/>
              <a:buChar char="•"/>
            </a:pPr>
            <a:r>
              <a:rPr lang="en-US" sz="1400" spc="140" strike="noStrike" u="none">
                <a:solidFill>
                  <a:srgbClr val="000000"/>
                </a:solidFill>
                <a:latin typeface="思源黑体"/>
              </a:rPr>
              <a:t>Score based model with diffusion process</a:t>
            </a:r>
          </a:p>
          <a:p>
            <a:pPr algn="l" marL="302261" indent="-151130" lvl="1">
              <a:lnSpc>
                <a:spcPts val="2254"/>
              </a:lnSpc>
              <a:buFont typeface="Arial"/>
              <a:buChar char="•"/>
            </a:pPr>
            <a:r>
              <a:rPr lang="en-US" sz="1400" spc="140" strike="noStrike" u="none">
                <a:solidFill>
                  <a:srgbClr val="000000"/>
                </a:solidFill>
                <a:latin typeface="思源黑体"/>
              </a:rPr>
              <a:t>Reverse SDE and probability flow ODE of diffusion process</a:t>
            </a:r>
          </a:p>
          <a:p>
            <a:pPr algn="l" marL="302261" indent="-151130" lvl="1">
              <a:lnSpc>
                <a:spcPts val="2254"/>
              </a:lnSpc>
              <a:buFont typeface="Arial"/>
              <a:buChar char="•"/>
            </a:pPr>
            <a:r>
              <a:rPr lang="en-US" sz="1400" spc="140" strike="noStrike" u="none">
                <a:solidFill>
                  <a:srgbClr val="000000"/>
                </a:solidFill>
                <a:latin typeface="思源黑体"/>
              </a:rPr>
              <a:t>Score-matching with Reverse SDE and probability flow </a:t>
            </a:r>
          </a:p>
          <a:p>
            <a:pPr algn="l" marL="302261" indent="-151130" lvl="1">
              <a:lnSpc>
                <a:spcPts val="2254"/>
              </a:lnSpc>
              <a:buFont typeface="Arial"/>
              <a:buChar char="•"/>
            </a:pPr>
            <a:r>
              <a:rPr lang="en-US" sz="1400" spc="140" strike="noStrike" u="none">
                <a:solidFill>
                  <a:srgbClr val="000000"/>
                </a:solidFill>
                <a:latin typeface="思源黑体"/>
              </a:rPr>
              <a:t>Numerical method for SDE and probability flow ODE</a:t>
            </a:r>
          </a:p>
        </p:txBody>
      </p:sp>
      <p:sp>
        <p:nvSpPr>
          <p:cNvPr name="TextBox 56" id="56"/>
          <p:cNvSpPr txBox="true"/>
          <p:nvPr/>
        </p:nvSpPr>
        <p:spPr>
          <a:xfrm rot="0">
            <a:off x="14043816" y="4583750"/>
            <a:ext cx="2617854" cy="3653790"/>
          </a:xfrm>
          <a:prstGeom prst="rect">
            <a:avLst/>
          </a:prstGeom>
        </p:spPr>
        <p:txBody>
          <a:bodyPr anchor="t" rtlCol="false" tIns="0" lIns="0" bIns="0" rIns="0">
            <a:spAutoFit/>
          </a:bodyPr>
          <a:lstStyle/>
          <a:p>
            <a:pPr algn="l" marL="388620" indent="-194310" lvl="1">
              <a:lnSpc>
                <a:spcPts val="3240"/>
              </a:lnSpc>
              <a:buFont typeface="Arial"/>
              <a:buChar char="•"/>
            </a:pPr>
            <a:r>
              <a:rPr lang="en-US" sz="1800" spc="179">
                <a:solidFill>
                  <a:srgbClr val="000000"/>
                </a:solidFill>
                <a:latin typeface="思源黑体"/>
              </a:rPr>
              <a:t>"Skipping steps",DDIM</a:t>
            </a:r>
          </a:p>
          <a:p>
            <a:pPr algn="l" marL="388620" indent="-194310" lvl="1">
              <a:lnSpc>
                <a:spcPts val="3240"/>
              </a:lnSpc>
              <a:buFont typeface="Arial"/>
              <a:buChar char="•"/>
            </a:pPr>
            <a:r>
              <a:rPr lang="en-US" sz="1800" spc="179">
                <a:solidFill>
                  <a:srgbClr val="000000"/>
                </a:solidFill>
                <a:latin typeface="思源黑体"/>
              </a:rPr>
              <a:t>Integration with other generative models</a:t>
            </a:r>
          </a:p>
          <a:p>
            <a:pPr algn="l" marL="388620" indent="-194310" lvl="1">
              <a:lnSpc>
                <a:spcPts val="3240"/>
              </a:lnSpc>
              <a:buFont typeface="Arial"/>
              <a:buChar char="•"/>
            </a:pPr>
            <a:r>
              <a:rPr lang="en-US" sz="1800" spc="179">
                <a:solidFill>
                  <a:srgbClr val="000000"/>
                </a:solidFill>
                <a:latin typeface="思源黑体"/>
              </a:rPr>
              <a:t>Outlook and future opportunities</a:t>
            </a:r>
          </a:p>
          <a:p>
            <a:pPr algn="l" marL="388620" indent="-194310" lvl="1">
              <a:lnSpc>
                <a:spcPts val="3240"/>
              </a:lnSpc>
              <a:buFont typeface="Arial"/>
              <a:buChar char="•"/>
            </a:pPr>
            <a:r>
              <a:rPr lang="en-US" sz="1800" spc="179">
                <a:solidFill>
                  <a:srgbClr val="000000"/>
                </a:solidFill>
                <a:latin typeface="思源黑体"/>
              </a:rPr>
              <a:t>Applications</a:t>
            </a:r>
          </a:p>
        </p:txBody>
      </p:sp>
      <p:sp>
        <p:nvSpPr>
          <p:cNvPr name="TextBox 57" id="57"/>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58" id="58"/>
          <p:cNvGrpSpPr/>
          <p:nvPr/>
        </p:nvGrpSpPr>
        <p:grpSpPr>
          <a:xfrm rot="0">
            <a:off x="648548" y="651116"/>
            <a:ext cx="1189369" cy="1203313"/>
            <a:chOff x="0" y="0"/>
            <a:chExt cx="1585825" cy="1604417"/>
          </a:xfrm>
        </p:grpSpPr>
        <p:grpSp>
          <p:nvGrpSpPr>
            <p:cNvPr name="Group 59" id="59"/>
            <p:cNvGrpSpPr/>
            <p:nvPr/>
          </p:nvGrpSpPr>
          <p:grpSpPr>
            <a:xfrm rot="0">
              <a:off x="0" y="0"/>
              <a:ext cx="1585825" cy="1585825"/>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61" id="61"/>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62" id="62"/>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36378" y="1000125"/>
            <a:ext cx="6146861" cy="492379"/>
          </a:xfrm>
          <a:prstGeom prst="rect">
            <a:avLst/>
          </a:prstGeom>
        </p:spPr>
        <p:txBody>
          <a:bodyPr anchor="t" rtlCol="false" tIns="0" lIns="0" bIns="0" rIns="0">
            <a:spAutoFit/>
          </a:bodyPr>
          <a:lstStyle/>
          <a:p>
            <a:pPr algn="l" marL="0" indent="0" lvl="0">
              <a:lnSpc>
                <a:spcPts val="3968"/>
              </a:lnSpc>
              <a:spcBef>
                <a:spcPct val="0"/>
              </a:spcBef>
            </a:pPr>
            <a:r>
              <a:rPr lang="en-US" sz="3100" spc="310" strike="noStrike" u="none">
                <a:solidFill>
                  <a:srgbClr val="003070"/>
                </a:solidFill>
                <a:latin typeface="思源黑体 Bold"/>
              </a:rPr>
              <a:t>Reference</a:t>
            </a:r>
          </a:p>
        </p:txBody>
      </p:sp>
      <p:grpSp>
        <p:nvGrpSpPr>
          <p:cNvPr name="Group 3" id="3"/>
          <p:cNvGrpSpPr/>
          <p:nvPr/>
        </p:nvGrpSpPr>
        <p:grpSpPr>
          <a:xfrm rot="0">
            <a:off x="0" y="0"/>
            <a:ext cx="2706456" cy="10287000"/>
            <a:chOff x="0" y="0"/>
            <a:chExt cx="712811" cy="2709333"/>
          </a:xfrm>
        </p:grpSpPr>
        <p:sp>
          <p:nvSpPr>
            <p:cNvPr name="Freeform 4" id="4"/>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5" id="5"/>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10" id="10"/>
          <p:cNvSpPr/>
          <p:nvPr/>
        </p:nvSpPr>
        <p:spPr>
          <a:xfrm>
            <a:off x="0" y="7508418"/>
            <a:ext cx="3336378" cy="0"/>
          </a:xfrm>
          <a:prstGeom prst="line">
            <a:avLst/>
          </a:prstGeom>
          <a:ln cap="flat" w="19050">
            <a:solidFill>
              <a:srgbClr val="FFFFFF"/>
            </a:solidFill>
            <a:prstDash val="solid"/>
            <a:headEnd type="none" len="sm" w="sm"/>
            <a:tailEnd type="none" len="sm" w="sm"/>
          </a:ln>
        </p:spPr>
      </p:sp>
      <p:grpSp>
        <p:nvGrpSpPr>
          <p:cNvPr name="Group 11" id="11"/>
          <p:cNvGrpSpPr/>
          <p:nvPr/>
        </p:nvGrpSpPr>
        <p:grpSpPr>
          <a:xfrm rot="-5400000">
            <a:off x="719855" y="7855833"/>
            <a:ext cx="1701788" cy="3160547"/>
            <a:chOff x="0" y="0"/>
            <a:chExt cx="448207" cy="832407"/>
          </a:xfrm>
        </p:grpSpPr>
        <p:sp>
          <p:nvSpPr>
            <p:cNvPr name="Freeform 12" id="12"/>
            <p:cNvSpPr/>
            <p:nvPr/>
          </p:nvSpPr>
          <p:spPr>
            <a:xfrm flipH="false" flipV="false" rot="0">
              <a:off x="0" y="0"/>
              <a:ext cx="448207" cy="832407"/>
            </a:xfrm>
            <a:custGeom>
              <a:avLst/>
              <a:gdLst/>
              <a:ahLst/>
              <a:cxnLst/>
              <a:rect r="r" b="b" t="t" l="l"/>
              <a:pathLst>
                <a:path h="832407" w="448207">
                  <a:moveTo>
                    <a:pt x="448207" y="0"/>
                  </a:moveTo>
                  <a:lnTo>
                    <a:pt x="448207" y="718107"/>
                  </a:lnTo>
                  <a:lnTo>
                    <a:pt x="224104" y="832407"/>
                  </a:lnTo>
                  <a:lnTo>
                    <a:pt x="0" y="718107"/>
                  </a:lnTo>
                  <a:lnTo>
                    <a:pt x="0" y="0"/>
                  </a:lnTo>
                  <a:lnTo>
                    <a:pt x="448207" y="0"/>
                  </a:lnTo>
                  <a:close/>
                </a:path>
              </a:pathLst>
            </a:custGeom>
            <a:solidFill>
              <a:srgbClr val="FFFFFF"/>
            </a:solidFill>
          </p:spPr>
        </p:sp>
        <p:sp>
          <p:nvSpPr>
            <p:cNvPr name="TextBox 13" id="13"/>
            <p:cNvSpPr txBox="true"/>
            <p:nvPr/>
          </p:nvSpPr>
          <p:spPr>
            <a:xfrm>
              <a:off x="0" y="-47625"/>
              <a:ext cx="448207" cy="765732"/>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5" id="15"/>
          <p:cNvSpPr txBox="true"/>
          <p:nvPr/>
        </p:nvSpPr>
        <p:spPr>
          <a:xfrm rot="0">
            <a:off x="223935" y="8899595"/>
            <a:ext cx="2258586" cy="1053973"/>
          </a:xfrm>
          <a:prstGeom prst="rect">
            <a:avLst/>
          </a:prstGeom>
        </p:spPr>
        <p:txBody>
          <a:bodyPr anchor="t" rtlCol="false" tIns="0" lIns="0" bIns="0" rIns="0">
            <a:spAutoFit/>
          </a:bodyPr>
          <a:lstStyle/>
          <a:p>
            <a:pPr algn="ctr">
              <a:lnSpc>
                <a:spcPts val="2815"/>
              </a:lnSpc>
            </a:pPr>
            <a:r>
              <a:rPr lang="en-US" sz="2199" spc="439">
                <a:solidFill>
                  <a:srgbClr val="304370"/>
                </a:solidFill>
                <a:latin typeface="思源黑体 Medium"/>
              </a:rPr>
              <a:t>Reference</a:t>
            </a:r>
          </a:p>
          <a:p>
            <a:pPr algn="ctr">
              <a:lnSpc>
                <a:spcPts val="2815"/>
              </a:lnSpc>
            </a:pPr>
            <a:r>
              <a:rPr lang="en-US" sz="2199" spc="439">
                <a:solidFill>
                  <a:srgbClr val="304370"/>
                </a:solidFill>
                <a:latin typeface="思源黑体 Medium"/>
              </a:rPr>
              <a:t>&amp;</a:t>
            </a:r>
          </a:p>
          <a:p>
            <a:pPr algn="ctr">
              <a:lnSpc>
                <a:spcPts val="2815"/>
              </a:lnSpc>
            </a:pPr>
            <a:r>
              <a:rPr lang="en-US" sz="2199" spc="439">
                <a:solidFill>
                  <a:srgbClr val="304370"/>
                </a:solidFill>
                <a:latin typeface="思源黑体 Medium"/>
              </a:rPr>
              <a:t> Division</a:t>
            </a:r>
          </a:p>
        </p:txBody>
      </p:sp>
      <p:sp>
        <p:nvSpPr>
          <p:cNvPr name="TextBox 16" id="16"/>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17" id="17"/>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18" id="18"/>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19" id="19"/>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0" id="20"/>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21" id="21"/>
          <p:cNvGrpSpPr/>
          <p:nvPr/>
        </p:nvGrpSpPr>
        <p:grpSpPr>
          <a:xfrm rot="0">
            <a:off x="648548" y="651116"/>
            <a:ext cx="1203313" cy="120331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23" id="23"/>
          <p:cNvSpPr txBox="true"/>
          <p:nvPr/>
        </p:nvSpPr>
        <p:spPr>
          <a:xfrm rot="0">
            <a:off x="3326853" y="1983626"/>
            <a:ext cx="13932447" cy="7287387"/>
          </a:xfrm>
          <a:prstGeom prst="rect">
            <a:avLst/>
          </a:prstGeom>
        </p:spPr>
        <p:txBody>
          <a:bodyPr anchor="t" rtlCol="false" tIns="0" lIns="0" bIns="0" rIns="0">
            <a:spAutoFit/>
          </a:bodyPr>
          <a:lstStyle/>
          <a:p>
            <a:pPr algn="l">
              <a:lnSpc>
                <a:spcPts val="2304"/>
              </a:lnSpc>
              <a:spcBef>
                <a:spcPct val="0"/>
              </a:spcBef>
            </a:pPr>
            <a:r>
              <a:rPr lang="en-US" sz="1800" spc="360">
                <a:solidFill>
                  <a:srgbClr val="000000"/>
                </a:solidFill>
                <a:latin typeface="Aharoni CLM Bold"/>
              </a:rPr>
              <a:t>[1] </a:t>
            </a:r>
            <a:r>
              <a:rPr lang="en-US" sz="1800" spc="360">
                <a:solidFill>
                  <a:srgbClr val="000000"/>
                </a:solidFill>
                <a:latin typeface="Aharoni CLM"/>
              </a:rPr>
              <a:t>William K. Bertram, Analytic solutions for optimal statistical arbitrage trading, Physica A: Statistical Mechanics and its Applications, Volume 389, Issue 11, 2010, Pages 2234-2243, ISSN 0378-4371, https://doi.org/10.1016/j.physa.2010.01.045.</a:t>
            </a:r>
          </a:p>
          <a:p>
            <a:pPr algn="l">
              <a:lnSpc>
                <a:spcPts val="2304"/>
              </a:lnSpc>
              <a:spcBef>
                <a:spcPct val="0"/>
              </a:spcBef>
            </a:pPr>
            <a:r>
              <a:rPr lang="en-US" sz="1800" spc="360">
                <a:solidFill>
                  <a:srgbClr val="000000"/>
                </a:solidFill>
                <a:latin typeface="Aharoni CLM Bold"/>
              </a:rPr>
              <a:t>[2]</a:t>
            </a:r>
            <a:r>
              <a:rPr lang="en-US" sz="1800" spc="360">
                <a:solidFill>
                  <a:srgbClr val="000000"/>
                </a:solidFill>
                <a:latin typeface="Aharoni CLM"/>
              </a:rPr>
              <a:t> Santos, Javier E. and Yen Ting Lin. “Using Ornstein-Uhlenbeck Process to understand Denoising Diffusion Probabilistic Model and its Noise Schedules.” ArXiv abs/2311.17673 (2023): n. pag. </a:t>
            </a:r>
          </a:p>
          <a:p>
            <a:pPr algn="l">
              <a:lnSpc>
                <a:spcPts val="2304"/>
              </a:lnSpc>
              <a:spcBef>
                <a:spcPct val="0"/>
              </a:spcBef>
            </a:pPr>
            <a:r>
              <a:rPr lang="en-US" sz="1800" spc="360">
                <a:solidFill>
                  <a:srgbClr val="000000"/>
                </a:solidFill>
                <a:latin typeface="Aharoni CLM Bold"/>
              </a:rPr>
              <a:t>[3] </a:t>
            </a:r>
            <a:r>
              <a:rPr lang="en-US" sz="1800" spc="360">
                <a:solidFill>
                  <a:srgbClr val="000000"/>
                </a:solidFill>
                <a:latin typeface="Aharoni CLM"/>
              </a:rPr>
              <a:t>Song, Yang, Conor Durkan, Iain Murray and Stefano Ermon. “Maximum Likelihood Training of Score-Based Diffusion Models.” Neural Information Processing Systems (2021).</a:t>
            </a:r>
          </a:p>
          <a:p>
            <a:pPr algn="l">
              <a:lnSpc>
                <a:spcPts val="2304"/>
              </a:lnSpc>
              <a:spcBef>
                <a:spcPct val="0"/>
              </a:spcBef>
            </a:pPr>
            <a:r>
              <a:rPr lang="en-US" sz="1800" spc="360">
                <a:solidFill>
                  <a:srgbClr val="000000"/>
                </a:solidFill>
                <a:latin typeface="Aharoni CLM Bold"/>
              </a:rPr>
              <a:t>[4]</a:t>
            </a:r>
            <a:r>
              <a:rPr lang="en-US" sz="1800" spc="360">
                <a:solidFill>
                  <a:srgbClr val="000000"/>
                </a:solidFill>
                <a:latin typeface="Aharoni CLM"/>
              </a:rPr>
              <a:t> Turner, Richard E., Cristiana-Diana Diaconu, Stratis Markou, Aliaksandra Shysheya, Andrew Y. K. Foong and Bruno Mlodozeniec. “Denoising Diffusion Probabilistic Models in Six Simple Steps.” ArXiv abs/2402.04384 (2024): n. pag.</a:t>
            </a:r>
          </a:p>
          <a:p>
            <a:pPr algn="l">
              <a:lnSpc>
                <a:spcPts val="2304"/>
              </a:lnSpc>
              <a:spcBef>
                <a:spcPct val="0"/>
              </a:spcBef>
            </a:pPr>
            <a:r>
              <a:rPr lang="en-US" sz="1800" spc="360">
                <a:solidFill>
                  <a:srgbClr val="000000"/>
                </a:solidFill>
                <a:latin typeface="Aharoni CLM Bold"/>
              </a:rPr>
              <a:t>[5] </a:t>
            </a:r>
            <a:r>
              <a:rPr lang="en-US" sz="1800" spc="360">
                <a:solidFill>
                  <a:srgbClr val="000000"/>
                </a:solidFill>
                <a:latin typeface="Aharoni CLM"/>
              </a:rPr>
              <a:t>Ho, Jonathan, Ajay Jain and P. Abbeel. “Denoising Diffusion Probabilistic Models.” ArXiv abs/2006.11239 (2020): n. pag.</a:t>
            </a:r>
          </a:p>
          <a:p>
            <a:pPr algn="l">
              <a:lnSpc>
                <a:spcPts val="2304"/>
              </a:lnSpc>
              <a:spcBef>
                <a:spcPct val="0"/>
              </a:spcBef>
            </a:pPr>
            <a:r>
              <a:rPr lang="en-US" sz="1800" spc="360">
                <a:solidFill>
                  <a:srgbClr val="000000"/>
                </a:solidFill>
                <a:latin typeface="Aharoni CLM Bold"/>
              </a:rPr>
              <a:t>[6]</a:t>
            </a:r>
            <a:r>
              <a:rPr lang="en-US" sz="1800" spc="360">
                <a:solidFill>
                  <a:srgbClr val="000000"/>
                </a:solidFill>
                <a:latin typeface="Aharoni CLM"/>
              </a:rPr>
              <a:t> Yang, Yiyuan, Ming Jin, Haomin Wen, Chaoli Zhang, Yuxuan Liang, Lintao Ma, Yi Wang, Cheng-Ming Liu, Bin Yang, Zenglin Xu, Jiang Bian, Shirui Pan and Qingsong Wen. “A Survey on Diffusion Models for Time Series and Spatio-Temporal Data.” (2024).</a:t>
            </a:r>
          </a:p>
          <a:p>
            <a:pPr algn="l">
              <a:lnSpc>
                <a:spcPts val="2304"/>
              </a:lnSpc>
              <a:spcBef>
                <a:spcPct val="0"/>
              </a:spcBef>
            </a:pPr>
            <a:r>
              <a:rPr lang="en-US" sz="1800" spc="360">
                <a:solidFill>
                  <a:srgbClr val="000000"/>
                </a:solidFill>
                <a:latin typeface="Aharoni CLM Bold"/>
              </a:rPr>
              <a:t>[7]</a:t>
            </a:r>
            <a:r>
              <a:rPr lang="en-US" sz="1800" spc="360">
                <a:solidFill>
                  <a:srgbClr val="000000"/>
                </a:solidFill>
                <a:latin typeface="Aharoni CLM"/>
              </a:rPr>
              <a:t>Nichol, Alex and Prafulla Dhariwal. “Improved Denoising Diffusion Probabilistic Models.” ArXiv abs/2102.09672 (2021): n. pag.</a:t>
            </a:r>
          </a:p>
          <a:p>
            <a:pPr algn="l">
              <a:lnSpc>
                <a:spcPts val="2304"/>
              </a:lnSpc>
              <a:spcBef>
                <a:spcPct val="0"/>
              </a:spcBef>
            </a:pPr>
            <a:r>
              <a:rPr lang="en-US" sz="1800" spc="360">
                <a:solidFill>
                  <a:srgbClr val="000000"/>
                </a:solidFill>
                <a:latin typeface="Aharoni CLM Bold"/>
              </a:rPr>
              <a:t>[8] </a:t>
            </a:r>
            <a:r>
              <a:rPr lang="en-US" sz="1800" spc="360">
                <a:solidFill>
                  <a:srgbClr val="000000"/>
                </a:solidFill>
                <a:latin typeface="Aharoni CLM"/>
              </a:rPr>
              <a:t>Sohl-Dickstein, Jascha Narain, Eric A. Weiss, Niru Maheswaranathan and Surya Ganguli. “Deep Unsupervised Learning using Nonequilibrium Thermodynamics.” ArXiv abs/1503.03585 (2015): n. pag.</a:t>
            </a:r>
          </a:p>
          <a:p>
            <a:pPr algn="l">
              <a:lnSpc>
                <a:spcPts val="2736"/>
              </a:lnSpc>
            </a:pPr>
            <a:r>
              <a:rPr lang="en-US" sz="1800" spc="360">
                <a:solidFill>
                  <a:srgbClr val="000000"/>
                </a:solidFill>
                <a:latin typeface="Aharoni CLM Bold"/>
              </a:rPr>
              <a:t>[9] </a:t>
            </a:r>
            <a:r>
              <a:rPr lang="en-US" sz="1800" spc="360">
                <a:solidFill>
                  <a:srgbClr val="000000"/>
                </a:solidFill>
                <a:latin typeface="Aharoni CLM"/>
              </a:rPr>
              <a:t>Xiao, Zhisheng, Karsten Kreis and Arash Vahdat. “Tackling the Generative Learning Trilemma with Denoising Diffusion GANs.” ArXiv abs/2112.07804 (2021): n. pag.</a:t>
            </a:r>
          </a:p>
          <a:p>
            <a:pPr algn="l">
              <a:lnSpc>
                <a:spcPts val="2304"/>
              </a:lnSpc>
              <a:spcBef>
                <a:spcPct val="0"/>
              </a:spcBef>
            </a:pPr>
            <a:r>
              <a:rPr lang="en-US" sz="1800" spc="360">
                <a:solidFill>
                  <a:srgbClr val="000000"/>
                </a:solidFill>
                <a:latin typeface="Aharoni CLM Bold"/>
              </a:rPr>
              <a:t>[10]</a:t>
            </a:r>
            <a:r>
              <a:rPr lang="en-US" sz="1800" spc="360">
                <a:solidFill>
                  <a:srgbClr val="000000"/>
                </a:solidFill>
                <a:latin typeface="Aharoni CLM"/>
              </a:rPr>
              <a:t> Dhariwal, Prafulla and Alex Nichol. “Diffusion Models Beat GANs on Image Synthesis.” ArXiv abs/2105.05233 (2021): n. pag.}</a:t>
            </a:r>
          </a:p>
        </p:txBody>
      </p:sp>
      <p:grpSp>
        <p:nvGrpSpPr>
          <p:cNvPr name="Group 24" id="24"/>
          <p:cNvGrpSpPr/>
          <p:nvPr/>
        </p:nvGrpSpPr>
        <p:grpSpPr>
          <a:xfrm rot="0">
            <a:off x="648548" y="651116"/>
            <a:ext cx="1189369" cy="1203313"/>
            <a:chOff x="0" y="0"/>
            <a:chExt cx="1585825" cy="1604417"/>
          </a:xfrm>
        </p:grpSpPr>
        <p:grpSp>
          <p:nvGrpSpPr>
            <p:cNvPr name="Group 25" id="25"/>
            <p:cNvGrpSpPr/>
            <p:nvPr/>
          </p:nvGrpSpPr>
          <p:grpSpPr>
            <a:xfrm rot="0">
              <a:off x="0" y="0"/>
              <a:ext cx="1585825" cy="158582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28" id="28"/>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26853" y="1000125"/>
            <a:ext cx="12228407" cy="492379"/>
          </a:xfrm>
          <a:prstGeom prst="rect">
            <a:avLst/>
          </a:prstGeom>
        </p:spPr>
        <p:txBody>
          <a:bodyPr anchor="t" rtlCol="false" tIns="0" lIns="0" bIns="0" rIns="0">
            <a:spAutoFit/>
          </a:bodyPr>
          <a:lstStyle/>
          <a:p>
            <a:pPr algn="l" marL="0" indent="0" lvl="0">
              <a:lnSpc>
                <a:spcPts val="3968"/>
              </a:lnSpc>
              <a:spcBef>
                <a:spcPct val="0"/>
              </a:spcBef>
            </a:pPr>
            <a:r>
              <a:rPr lang="en-US" sz="3100" spc="310">
                <a:solidFill>
                  <a:srgbClr val="003070"/>
                </a:solidFill>
                <a:latin typeface="思源黑体 Bold"/>
              </a:rPr>
              <a:t>Contribution</a:t>
            </a:r>
          </a:p>
        </p:txBody>
      </p:sp>
      <p:grpSp>
        <p:nvGrpSpPr>
          <p:cNvPr name="Group 3" id="3"/>
          <p:cNvGrpSpPr/>
          <p:nvPr/>
        </p:nvGrpSpPr>
        <p:grpSpPr>
          <a:xfrm rot="0">
            <a:off x="3336378" y="2112328"/>
            <a:ext cx="223636" cy="2147167"/>
            <a:chOff x="0" y="0"/>
            <a:chExt cx="53411" cy="512804"/>
          </a:xfrm>
        </p:grpSpPr>
        <p:sp>
          <p:nvSpPr>
            <p:cNvPr name="Freeform 4" id="4"/>
            <p:cNvSpPr/>
            <p:nvPr/>
          </p:nvSpPr>
          <p:spPr>
            <a:xfrm flipH="false" flipV="false" rot="0">
              <a:off x="0" y="0"/>
              <a:ext cx="53411" cy="512804"/>
            </a:xfrm>
            <a:custGeom>
              <a:avLst/>
              <a:gdLst/>
              <a:ahLst/>
              <a:cxnLst/>
              <a:rect r="r" b="b" t="t" l="l"/>
              <a:pathLst>
                <a:path h="512804" w="53411">
                  <a:moveTo>
                    <a:pt x="0" y="0"/>
                  </a:moveTo>
                  <a:lnTo>
                    <a:pt x="53411" y="0"/>
                  </a:lnTo>
                  <a:lnTo>
                    <a:pt x="53411" y="512804"/>
                  </a:lnTo>
                  <a:lnTo>
                    <a:pt x="0" y="512804"/>
                  </a:lnTo>
                  <a:close/>
                </a:path>
              </a:pathLst>
            </a:custGeom>
            <a:solidFill>
              <a:srgbClr val="304370"/>
            </a:solidFill>
          </p:spPr>
        </p:sp>
        <p:sp>
          <p:nvSpPr>
            <p:cNvPr name="TextBox 5" id="5"/>
            <p:cNvSpPr txBox="true"/>
            <p:nvPr/>
          </p:nvSpPr>
          <p:spPr>
            <a:xfrm>
              <a:off x="0" y="-19050"/>
              <a:ext cx="53411" cy="531854"/>
            </a:xfrm>
            <a:prstGeom prst="rect">
              <a:avLst/>
            </a:prstGeom>
          </p:spPr>
          <p:txBody>
            <a:bodyPr anchor="ctr" rtlCol="false" tIns="50800" lIns="50800" bIns="50800" rIns="50800"/>
            <a:lstStyle/>
            <a:p>
              <a:pPr algn="ctr">
                <a:lnSpc>
                  <a:spcPts val="3199"/>
                </a:lnSpc>
              </a:pPr>
            </a:p>
          </p:txBody>
        </p:sp>
      </p:grpSp>
      <p:grpSp>
        <p:nvGrpSpPr>
          <p:cNvPr name="Group 6" id="6"/>
          <p:cNvGrpSpPr/>
          <p:nvPr/>
        </p:nvGrpSpPr>
        <p:grpSpPr>
          <a:xfrm rot="0">
            <a:off x="3336378" y="4425538"/>
            <a:ext cx="223636" cy="2147167"/>
            <a:chOff x="0" y="0"/>
            <a:chExt cx="53411" cy="512804"/>
          </a:xfrm>
        </p:grpSpPr>
        <p:sp>
          <p:nvSpPr>
            <p:cNvPr name="Freeform 7" id="7"/>
            <p:cNvSpPr/>
            <p:nvPr/>
          </p:nvSpPr>
          <p:spPr>
            <a:xfrm flipH="false" flipV="false" rot="0">
              <a:off x="0" y="0"/>
              <a:ext cx="53411" cy="512804"/>
            </a:xfrm>
            <a:custGeom>
              <a:avLst/>
              <a:gdLst/>
              <a:ahLst/>
              <a:cxnLst/>
              <a:rect r="r" b="b" t="t" l="l"/>
              <a:pathLst>
                <a:path h="512804" w="53411">
                  <a:moveTo>
                    <a:pt x="0" y="0"/>
                  </a:moveTo>
                  <a:lnTo>
                    <a:pt x="53411" y="0"/>
                  </a:lnTo>
                  <a:lnTo>
                    <a:pt x="53411" y="512804"/>
                  </a:lnTo>
                  <a:lnTo>
                    <a:pt x="0" y="512804"/>
                  </a:lnTo>
                  <a:close/>
                </a:path>
              </a:pathLst>
            </a:custGeom>
            <a:solidFill>
              <a:srgbClr val="6083BA"/>
            </a:solidFill>
          </p:spPr>
        </p:sp>
        <p:sp>
          <p:nvSpPr>
            <p:cNvPr name="TextBox 8" id="8"/>
            <p:cNvSpPr txBox="true"/>
            <p:nvPr/>
          </p:nvSpPr>
          <p:spPr>
            <a:xfrm>
              <a:off x="0" y="-19050"/>
              <a:ext cx="53411" cy="531854"/>
            </a:xfrm>
            <a:prstGeom prst="rect">
              <a:avLst/>
            </a:prstGeom>
          </p:spPr>
          <p:txBody>
            <a:bodyPr anchor="ctr" rtlCol="false" tIns="50800" lIns="50800" bIns="50800" rIns="50800"/>
            <a:lstStyle/>
            <a:p>
              <a:pPr algn="ctr">
                <a:lnSpc>
                  <a:spcPts val="3199"/>
                </a:lnSpc>
              </a:pPr>
            </a:p>
          </p:txBody>
        </p:sp>
      </p:grpSp>
      <p:grpSp>
        <p:nvGrpSpPr>
          <p:cNvPr name="Group 9" id="9"/>
          <p:cNvGrpSpPr/>
          <p:nvPr/>
        </p:nvGrpSpPr>
        <p:grpSpPr>
          <a:xfrm rot="0">
            <a:off x="3560015" y="2112328"/>
            <a:ext cx="12183656" cy="2147167"/>
            <a:chOff x="0" y="0"/>
            <a:chExt cx="2909801" cy="512804"/>
          </a:xfrm>
        </p:grpSpPr>
        <p:sp>
          <p:nvSpPr>
            <p:cNvPr name="Freeform 10" id="10"/>
            <p:cNvSpPr/>
            <p:nvPr/>
          </p:nvSpPr>
          <p:spPr>
            <a:xfrm flipH="false" flipV="false" rot="0">
              <a:off x="0" y="0"/>
              <a:ext cx="2909801" cy="512804"/>
            </a:xfrm>
            <a:custGeom>
              <a:avLst/>
              <a:gdLst/>
              <a:ahLst/>
              <a:cxnLst/>
              <a:rect r="r" b="b" t="t" l="l"/>
              <a:pathLst>
                <a:path h="512804" w="2909801">
                  <a:moveTo>
                    <a:pt x="0" y="0"/>
                  </a:moveTo>
                  <a:lnTo>
                    <a:pt x="2909801" y="0"/>
                  </a:lnTo>
                  <a:lnTo>
                    <a:pt x="2909801" y="512804"/>
                  </a:lnTo>
                  <a:lnTo>
                    <a:pt x="0" y="512804"/>
                  </a:lnTo>
                  <a:close/>
                </a:path>
              </a:pathLst>
            </a:custGeom>
            <a:solidFill>
              <a:srgbClr val="D3E1F4"/>
            </a:solidFill>
          </p:spPr>
        </p:sp>
        <p:sp>
          <p:nvSpPr>
            <p:cNvPr name="TextBox 11" id="11"/>
            <p:cNvSpPr txBox="true"/>
            <p:nvPr/>
          </p:nvSpPr>
          <p:spPr>
            <a:xfrm>
              <a:off x="0" y="-19050"/>
              <a:ext cx="2909801" cy="531854"/>
            </a:xfrm>
            <a:prstGeom prst="rect">
              <a:avLst/>
            </a:prstGeom>
          </p:spPr>
          <p:txBody>
            <a:bodyPr anchor="ctr" rtlCol="false" tIns="50800" lIns="50800" bIns="50800" rIns="50800"/>
            <a:lstStyle/>
            <a:p>
              <a:pPr algn="ctr">
                <a:lnSpc>
                  <a:spcPts val="3199"/>
                </a:lnSpc>
              </a:pPr>
            </a:p>
          </p:txBody>
        </p:sp>
      </p:grpSp>
      <p:grpSp>
        <p:nvGrpSpPr>
          <p:cNvPr name="Group 12" id="12"/>
          <p:cNvGrpSpPr/>
          <p:nvPr/>
        </p:nvGrpSpPr>
        <p:grpSpPr>
          <a:xfrm rot="0">
            <a:off x="3560015" y="4425538"/>
            <a:ext cx="12183656" cy="2147167"/>
            <a:chOff x="0" y="0"/>
            <a:chExt cx="2909801" cy="512804"/>
          </a:xfrm>
        </p:grpSpPr>
        <p:sp>
          <p:nvSpPr>
            <p:cNvPr name="Freeform 13" id="13"/>
            <p:cNvSpPr/>
            <p:nvPr/>
          </p:nvSpPr>
          <p:spPr>
            <a:xfrm flipH="false" flipV="false" rot="0">
              <a:off x="0" y="0"/>
              <a:ext cx="2909801" cy="512804"/>
            </a:xfrm>
            <a:custGeom>
              <a:avLst/>
              <a:gdLst/>
              <a:ahLst/>
              <a:cxnLst/>
              <a:rect r="r" b="b" t="t" l="l"/>
              <a:pathLst>
                <a:path h="512804" w="2909801">
                  <a:moveTo>
                    <a:pt x="0" y="0"/>
                  </a:moveTo>
                  <a:lnTo>
                    <a:pt x="2909801" y="0"/>
                  </a:lnTo>
                  <a:lnTo>
                    <a:pt x="2909801" y="512804"/>
                  </a:lnTo>
                  <a:lnTo>
                    <a:pt x="0" y="512804"/>
                  </a:lnTo>
                  <a:close/>
                </a:path>
              </a:pathLst>
            </a:custGeom>
            <a:solidFill>
              <a:srgbClr val="D3E1F4"/>
            </a:solidFill>
          </p:spPr>
        </p:sp>
        <p:sp>
          <p:nvSpPr>
            <p:cNvPr name="TextBox 14" id="14"/>
            <p:cNvSpPr txBox="true"/>
            <p:nvPr/>
          </p:nvSpPr>
          <p:spPr>
            <a:xfrm>
              <a:off x="0" y="-19050"/>
              <a:ext cx="2909801" cy="531854"/>
            </a:xfrm>
            <a:prstGeom prst="rect">
              <a:avLst/>
            </a:prstGeom>
          </p:spPr>
          <p:txBody>
            <a:bodyPr anchor="ctr" rtlCol="false" tIns="50800" lIns="50800" bIns="50800" rIns="50800"/>
            <a:lstStyle/>
            <a:p>
              <a:pPr algn="ctr">
                <a:lnSpc>
                  <a:spcPts val="3199"/>
                </a:lnSpc>
              </a:pPr>
            </a:p>
          </p:txBody>
        </p:sp>
      </p:grpSp>
      <p:grpSp>
        <p:nvGrpSpPr>
          <p:cNvPr name="Group 15" id="15"/>
          <p:cNvGrpSpPr/>
          <p:nvPr/>
        </p:nvGrpSpPr>
        <p:grpSpPr>
          <a:xfrm rot="0">
            <a:off x="3336378" y="6738748"/>
            <a:ext cx="223636" cy="2147167"/>
            <a:chOff x="0" y="0"/>
            <a:chExt cx="53411" cy="512804"/>
          </a:xfrm>
        </p:grpSpPr>
        <p:sp>
          <p:nvSpPr>
            <p:cNvPr name="Freeform 16" id="16"/>
            <p:cNvSpPr/>
            <p:nvPr/>
          </p:nvSpPr>
          <p:spPr>
            <a:xfrm flipH="false" flipV="false" rot="0">
              <a:off x="0" y="0"/>
              <a:ext cx="53411" cy="512804"/>
            </a:xfrm>
            <a:custGeom>
              <a:avLst/>
              <a:gdLst/>
              <a:ahLst/>
              <a:cxnLst/>
              <a:rect r="r" b="b" t="t" l="l"/>
              <a:pathLst>
                <a:path h="512804" w="53411">
                  <a:moveTo>
                    <a:pt x="0" y="0"/>
                  </a:moveTo>
                  <a:lnTo>
                    <a:pt x="53411" y="0"/>
                  </a:lnTo>
                  <a:lnTo>
                    <a:pt x="53411" y="512804"/>
                  </a:lnTo>
                  <a:lnTo>
                    <a:pt x="0" y="512804"/>
                  </a:lnTo>
                  <a:close/>
                </a:path>
              </a:pathLst>
            </a:custGeom>
            <a:solidFill>
              <a:srgbClr val="304370"/>
            </a:solidFill>
          </p:spPr>
        </p:sp>
        <p:sp>
          <p:nvSpPr>
            <p:cNvPr name="TextBox 17" id="17"/>
            <p:cNvSpPr txBox="true"/>
            <p:nvPr/>
          </p:nvSpPr>
          <p:spPr>
            <a:xfrm>
              <a:off x="0" y="-19050"/>
              <a:ext cx="53411" cy="531854"/>
            </a:xfrm>
            <a:prstGeom prst="rect">
              <a:avLst/>
            </a:prstGeom>
          </p:spPr>
          <p:txBody>
            <a:bodyPr anchor="ctr" rtlCol="false" tIns="50800" lIns="50800" bIns="50800" rIns="50800"/>
            <a:lstStyle/>
            <a:p>
              <a:pPr algn="ctr">
                <a:lnSpc>
                  <a:spcPts val="3199"/>
                </a:lnSpc>
              </a:pPr>
            </a:p>
          </p:txBody>
        </p:sp>
      </p:grpSp>
      <p:grpSp>
        <p:nvGrpSpPr>
          <p:cNvPr name="Group 18" id="18"/>
          <p:cNvGrpSpPr/>
          <p:nvPr/>
        </p:nvGrpSpPr>
        <p:grpSpPr>
          <a:xfrm rot="0">
            <a:off x="3560015" y="6738748"/>
            <a:ext cx="12183656" cy="2147167"/>
            <a:chOff x="0" y="0"/>
            <a:chExt cx="2909801" cy="512804"/>
          </a:xfrm>
        </p:grpSpPr>
        <p:sp>
          <p:nvSpPr>
            <p:cNvPr name="Freeform 19" id="19"/>
            <p:cNvSpPr/>
            <p:nvPr/>
          </p:nvSpPr>
          <p:spPr>
            <a:xfrm flipH="false" flipV="false" rot="0">
              <a:off x="0" y="0"/>
              <a:ext cx="2909801" cy="512804"/>
            </a:xfrm>
            <a:custGeom>
              <a:avLst/>
              <a:gdLst/>
              <a:ahLst/>
              <a:cxnLst/>
              <a:rect r="r" b="b" t="t" l="l"/>
              <a:pathLst>
                <a:path h="512804" w="2909801">
                  <a:moveTo>
                    <a:pt x="0" y="0"/>
                  </a:moveTo>
                  <a:lnTo>
                    <a:pt x="2909801" y="0"/>
                  </a:lnTo>
                  <a:lnTo>
                    <a:pt x="2909801" y="512804"/>
                  </a:lnTo>
                  <a:lnTo>
                    <a:pt x="0" y="512804"/>
                  </a:lnTo>
                  <a:close/>
                </a:path>
              </a:pathLst>
            </a:custGeom>
            <a:solidFill>
              <a:srgbClr val="D3E1F4"/>
            </a:solidFill>
          </p:spPr>
        </p:sp>
        <p:sp>
          <p:nvSpPr>
            <p:cNvPr name="TextBox 20" id="20"/>
            <p:cNvSpPr txBox="true"/>
            <p:nvPr/>
          </p:nvSpPr>
          <p:spPr>
            <a:xfrm>
              <a:off x="0" y="-19050"/>
              <a:ext cx="2909801" cy="531854"/>
            </a:xfrm>
            <a:prstGeom prst="rect">
              <a:avLst/>
            </a:prstGeom>
          </p:spPr>
          <p:txBody>
            <a:bodyPr anchor="ctr" rtlCol="false" tIns="50800" lIns="50800" bIns="50800" rIns="50800"/>
            <a:lstStyle/>
            <a:p>
              <a:pPr algn="ctr">
                <a:lnSpc>
                  <a:spcPts val="3199"/>
                </a:lnSpc>
              </a:pPr>
            </a:p>
          </p:txBody>
        </p:sp>
      </p:grpSp>
      <p:sp>
        <p:nvSpPr>
          <p:cNvPr name="TextBox 21" id="21"/>
          <p:cNvSpPr txBox="true"/>
          <p:nvPr/>
        </p:nvSpPr>
        <p:spPr>
          <a:xfrm rot="0">
            <a:off x="3882808" y="3086968"/>
            <a:ext cx="11412195" cy="435611"/>
          </a:xfrm>
          <a:prstGeom prst="rect">
            <a:avLst/>
          </a:prstGeom>
        </p:spPr>
        <p:txBody>
          <a:bodyPr anchor="t" rtlCol="false" tIns="0" lIns="0" bIns="0" rIns="0">
            <a:spAutoFit/>
          </a:bodyPr>
          <a:lstStyle/>
          <a:p>
            <a:pPr algn="l" marL="496566" indent="-248283" lvl="1">
              <a:lnSpc>
                <a:spcPts val="3679"/>
              </a:lnSpc>
              <a:spcBef>
                <a:spcPct val="0"/>
              </a:spcBef>
              <a:buFont typeface="Arial"/>
              <a:buChar char="•"/>
            </a:pPr>
            <a:r>
              <a:rPr lang="en-US" sz="2299" spc="229" strike="noStrike" u="none">
                <a:solidFill>
                  <a:srgbClr val="000000"/>
                </a:solidFill>
                <a:latin typeface="思源黑体"/>
              </a:rPr>
              <a:t>Details in score-based diffusion models and DDPM</a:t>
            </a:r>
          </a:p>
        </p:txBody>
      </p:sp>
      <p:sp>
        <p:nvSpPr>
          <p:cNvPr name="TextBox 22" id="22"/>
          <p:cNvSpPr txBox="true"/>
          <p:nvPr/>
        </p:nvSpPr>
        <p:spPr>
          <a:xfrm rot="0">
            <a:off x="3882808" y="7729369"/>
            <a:ext cx="11412195" cy="435611"/>
          </a:xfrm>
          <a:prstGeom prst="rect">
            <a:avLst/>
          </a:prstGeom>
        </p:spPr>
        <p:txBody>
          <a:bodyPr anchor="t" rtlCol="false" tIns="0" lIns="0" bIns="0" rIns="0">
            <a:spAutoFit/>
          </a:bodyPr>
          <a:lstStyle/>
          <a:p>
            <a:pPr algn="l" marL="496566" indent="-248283" lvl="1">
              <a:lnSpc>
                <a:spcPts val="3679"/>
              </a:lnSpc>
              <a:spcBef>
                <a:spcPct val="0"/>
              </a:spcBef>
              <a:buFont typeface="Arial"/>
              <a:buChar char="•"/>
            </a:pPr>
            <a:r>
              <a:rPr lang="en-US" sz="2299" spc="229" strike="noStrike" u="none">
                <a:solidFill>
                  <a:srgbClr val="000000"/>
                </a:solidFill>
                <a:latin typeface="思源黑体"/>
              </a:rPr>
              <a:t>Details in denoising diffusion probability model</a:t>
            </a:r>
          </a:p>
        </p:txBody>
      </p:sp>
      <p:sp>
        <p:nvSpPr>
          <p:cNvPr name="TextBox 23" id="23"/>
          <p:cNvSpPr txBox="true"/>
          <p:nvPr/>
        </p:nvSpPr>
        <p:spPr>
          <a:xfrm rot="0">
            <a:off x="3882808" y="2401196"/>
            <a:ext cx="11412195" cy="393700"/>
          </a:xfrm>
          <a:prstGeom prst="rect">
            <a:avLst/>
          </a:prstGeom>
        </p:spPr>
        <p:txBody>
          <a:bodyPr anchor="t" rtlCol="false" tIns="0" lIns="0" bIns="0" rIns="0">
            <a:spAutoFit/>
          </a:bodyPr>
          <a:lstStyle/>
          <a:p>
            <a:pPr algn="l">
              <a:lnSpc>
                <a:spcPts val="3199"/>
              </a:lnSpc>
              <a:spcBef>
                <a:spcPct val="0"/>
              </a:spcBef>
            </a:pPr>
            <a:r>
              <a:rPr lang="en-US" sz="2499" spc="374">
                <a:solidFill>
                  <a:srgbClr val="000000"/>
                </a:solidFill>
                <a:latin typeface="思源黑体 Medium"/>
              </a:rPr>
              <a:t>Wennan Wang</a:t>
            </a:r>
          </a:p>
        </p:txBody>
      </p:sp>
      <p:sp>
        <p:nvSpPr>
          <p:cNvPr name="TextBox 24" id="24"/>
          <p:cNvSpPr txBox="true"/>
          <p:nvPr/>
        </p:nvSpPr>
        <p:spPr>
          <a:xfrm rot="0">
            <a:off x="3882808" y="4702974"/>
            <a:ext cx="11412195" cy="393700"/>
          </a:xfrm>
          <a:prstGeom prst="rect">
            <a:avLst/>
          </a:prstGeom>
        </p:spPr>
        <p:txBody>
          <a:bodyPr anchor="t" rtlCol="false" tIns="0" lIns="0" bIns="0" rIns="0">
            <a:spAutoFit/>
          </a:bodyPr>
          <a:lstStyle/>
          <a:p>
            <a:pPr algn="l">
              <a:lnSpc>
                <a:spcPts val="3199"/>
              </a:lnSpc>
              <a:spcBef>
                <a:spcPct val="0"/>
              </a:spcBef>
            </a:pPr>
            <a:r>
              <a:rPr lang="en-US" sz="2499" spc="374">
                <a:solidFill>
                  <a:srgbClr val="000000"/>
                </a:solidFill>
                <a:latin typeface="思源黑体 Medium"/>
              </a:rPr>
              <a:t>Jingrong Guan</a:t>
            </a:r>
          </a:p>
        </p:txBody>
      </p:sp>
      <p:sp>
        <p:nvSpPr>
          <p:cNvPr name="TextBox 25" id="25"/>
          <p:cNvSpPr txBox="true"/>
          <p:nvPr/>
        </p:nvSpPr>
        <p:spPr>
          <a:xfrm rot="0">
            <a:off x="3882808" y="7020380"/>
            <a:ext cx="11412195" cy="393700"/>
          </a:xfrm>
          <a:prstGeom prst="rect">
            <a:avLst/>
          </a:prstGeom>
        </p:spPr>
        <p:txBody>
          <a:bodyPr anchor="t" rtlCol="false" tIns="0" lIns="0" bIns="0" rIns="0">
            <a:spAutoFit/>
          </a:bodyPr>
          <a:lstStyle/>
          <a:p>
            <a:pPr algn="l">
              <a:lnSpc>
                <a:spcPts val="3199"/>
              </a:lnSpc>
              <a:spcBef>
                <a:spcPct val="0"/>
              </a:spcBef>
            </a:pPr>
            <a:r>
              <a:rPr lang="en-US" sz="2499" spc="374">
                <a:solidFill>
                  <a:srgbClr val="000000"/>
                </a:solidFill>
                <a:latin typeface="思源黑体 Medium"/>
              </a:rPr>
              <a:t>Lecong Ding</a:t>
            </a:r>
          </a:p>
        </p:txBody>
      </p:sp>
      <p:grpSp>
        <p:nvGrpSpPr>
          <p:cNvPr name="Group 26" id="26"/>
          <p:cNvGrpSpPr/>
          <p:nvPr/>
        </p:nvGrpSpPr>
        <p:grpSpPr>
          <a:xfrm rot="0">
            <a:off x="0" y="0"/>
            <a:ext cx="2706456" cy="10287000"/>
            <a:chOff x="0" y="0"/>
            <a:chExt cx="712811" cy="2709333"/>
          </a:xfrm>
        </p:grpSpPr>
        <p:sp>
          <p:nvSpPr>
            <p:cNvPr name="Freeform 27" id="27"/>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28" id="28"/>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29" id="29"/>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30" id="30"/>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31" id="31"/>
          <p:cNvSpPr/>
          <p:nvPr/>
        </p:nvSpPr>
        <p:spPr>
          <a:xfrm>
            <a:off x="-9525" y="5499122"/>
            <a:ext cx="3336378" cy="0"/>
          </a:xfrm>
          <a:prstGeom prst="line">
            <a:avLst/>
          </a:prstGeom>
          <a:ln cap="flat" w="19050">
            <a:solidFill>
              <a:srgbClr val="FFFFFF"/>
            </a:solidFill>
            <a:prstDash val="solid"/>
            <a:headEnd type="none" len="sm" w="sm"/>
            <a:tailEnd type="none" len="sm" w="sm"/>
          </a:ln>
        </p:spPr>
      </p:sp>
      <p:sp>
        <p:nvSpPr>
          <p:cNvPr name="AutoShape 32" id="32"/>
          <p:cNvSpPr/>
          <p:nvPr/>
        </p:nvSpPr>
        <p:spPr>
          <a:xfrm>
            <a:off x="-9525" y="6463032"/>
            <a:ext cx="3336378" cy="0"/>
          </a:xfrm>
          <a:prstGeom prst="line">
            <a:avLst/>
          </a:prstGeom>
          <a:ln cap="flat" w="19050">
            <a:solidFill>
              <a:srgbClr val="FFFFFF"/>
            </a:solidFill>
            <a:prstDash val="solid"/>
            <a:headEnd type="none" len="sm" w="sm"/>
            <a:tailEnd type="none" len="sm" w="sm"/>
          </a:ln>
        </p:spPr>
      </p:sp>
      <p:sp>
        <p:nvSpPr>
          <p:cNvPr name="AutoShape 33" id="33"/>
          <p:cNvSpPr/>
          <p:nvPr/>
        </p:nvSpPr>
        <p:spPr>
          <a:xfrm>
            <a:off x="0" y="7508418"/>
            <a:ext cx="3336378" cy="0"/>
          </a:xfrm>
          <a:prstGeom prst="line">
            <a:avLst/>
          </a:prstGeom>
          <a:ln cap="flat" w="19050">
            <a:solidFill>
              <a:srgbClr val="FFFFFF"/>
            </a:solidFill>
            <a:prstDash val="solid"/>
            <a:headEnd type="none" len="sm" w="sm"/>
            <a:tailEnd type="none" len="sm" w="sm"/>
          </a:ln>
        </p:spPr>
      </p:sp>
      <p:grpSp>
        <p:nvGrpSpPr>
          <p:cNvPr name="Group 34" id="34"/>
          <p:cNvGrpSpPr/>
          <p:nvPr/>
        </p:nvGrpSpPr>
        <p:grpSpPr>
          <a:xfrm rot="-5400000">
            <a:off x="719855" y="7855833"/>
            <a:ext cx="1701788" cy="3160547"/>
            <a:chOff x="0" y="0"/>
            <a:chExt cx="448207" cy="832407"/>
          </a:xfrm>
        </p:grpSpPr>
        <p:sp>
          <p:nvSpPr>
            <p:cNvPr name="Freeform 35" id="35"/>
            <p:cNvSpPr/>
            <p:nvPr/>
          </p:nvSpPr>
          <p:spPr>
            <a:xfrm flipH="false" flipV="false" rot="0">
              <a:off x="0" y="0"/>
              <a:ext cx="448207" cy="832407"/>
            </a:xfrm>
            <a:custGeom>
              <a:avLst/>
              <a:gdLst/>
              <a:ahLst/>
              <a:cxnLst/>
              <a:rect r="r" b="b" t="t" l="l"/>
              <a:pathLst>
                <a:path h="832407" w="448207">
                  <a:moveTo>
                    <a:pt x="448207" y="0"/>
                  </a:moveTo>
                  <a:lnTo>
                    <a:pt x="448207" y="718107"/>
                  </a:lnTo>
                  <a:lnTo>
                    <a:pt x="224104" y="832407"/>
                  </a:lnTo>
                  <a:lnTo>
                    <a:pt x="0" y="718107"/>
                  </a:lnTo>
                  <a:lnTo>
                    <a:pt x="0" y="0"/>
                  </a:lnTo>
                  <a:lnTo>
                    <a:pt x="448207" y="0"/>
                  </a:lnTo>
                  <a:close/>
                </a:path>
              </a:pathLst>
            </a:custGeom>
            <a:solidFill>
              <a:srgbClr val="FFFFFF"/>
            </a:solidFill>
          </p:spPr>
        </p:sp>
        <p:sp>
          <p:nvSpPr>
            <p:cNvPr name="TextBox 36" id="36"/>
            <p:cNvSpPr txBox="true"/>
            <p:nvPr/>
          </p:nvSpPr>
          <p:spPr>
            <a:xfrm>
              <a:off x="0" y="-47625"/>
              <a:ext cx="448207" cy="765732"/>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38" id="38"/>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39" id="39"/>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40" id="40"/>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41" id="41"/>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42" id="42"/>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43" id="43"/>
          <p:cNvGrpSpPr/>
          <p:nvPr/>
        </p:nvGrpSpPr>
        <p:grpSpPr>
          <a:xfrm rot="0">
            <a:off x="648548" y="651116"/>
            <a:ext cx="1203313" cy="1203313"/>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45" id="45"/>
          <p:cNvSpPr txBox="true"/>
          <p:nvPr/>
        </p:nvSpPr>
        <p:spPr>
          <a:xfrm rot="0">
            <a:off x="3945745" y="5477674"/>
            <a:ext cx="11412195" cy="435611"/>
          </a:xfrm>
          <a:prstGeom prst="rect">
            <a:avLst/>
          </a:prstGeom>
        </p:spPr>
        <p:txBody>
          <a:bodyPr anchor="t" rtlCol="false" tIns="0" lIns="0" bIns="0" rIns="0">
            <a:spAutoFit/>
          </a:bodyPr>
          <a:lstStyle/>
          <a:p>
            <a:pPr algn="l" marL="496566" indent="-248283" lvl="1">
              <a:lnSpc>
                <a:spcPts val="3679"/>
              </a:lnSpc>
              <a:buFont typeface="Arial"/>
              <a:buChar char="•"/>
            </a:pPr>
            <a:r>
              <a:rPr lang="en-US" sz="2299" spc="229">
                <a:solidFill>
                  <a:srgbClr val="000000"/>
                </a:solidFill>
                <a:latin typeface="思源黑体"/>
              </a:rPr>
              <a:t>Background and improvements(DDIM &amp; VAE)</a:t>
            </a:r>
          </a:p>
        </p:txBody>
      </p:sp>
      <p:sp>
        <p:nvSpPr>
          <p:cNvPr name="TextBox 46" id="46"/>
          <p:cNvSpPr txBox="true"/>
          <p:nvPr/>
        </p:nvSpPr>
        <p:spPr>
          <a:xfrm rot="0">
            <a:off x="223935" y="8899595"/>
            <a:ext cx="2258586" cy="1053973"/>
          </a:xfrm>
          <a:prstGeom prst="rect">
            <a:avLst/>
          </a:prstGeom>
        </p:spPr>
        <p:txBody>
          <a:bodyPr anchor="t" rtlCol="false" tIns="0" lIns="0" bIns="0" rIns="0">
            <a:spAutoFit/>
          </a:bodyPr>
          <a:lstStyle/>
          <a:p>
            <a:pPr algn="ctr">
              <a:lnSpc>
                <a:spcPts val="2815"/>
              </a:lnSpc>
            </a:pPr>
            <a:r>
              <a:rPr lang="en-US" sz="2199" spc="439">
                <a:solidFill>
                  <a:srgbClr val="304370"/>
                </a:solidFill>
                <a:latin typeface="思源黑体 Medium"/>
              </a:rPr>
              <a:t>Reference</a:t>
            </a:r>
          </a:p>
          <a:p>
            <a:pPr algn="ctr">
              <a:lnSpc>
                <a:spcPts val="2815"/>
              </a:lnSpc>
            </a:pPr>
            <a:r>
              <a:rPr lang="en-US" sz="2199" spc="439">
                <a:solidFill>
                  <a:srgbClr val="304370"/>
                </a:solidFill>
                <a:latin typeface="思源黑体 Medium"/>
              </a:rPr>
              <a:t>&amp;</a:t>
            </a:r>
          </a:p>
          <a:p>
            <a:pPr algn="ctr">
              <a:lnSpc>
                <a:spcPts val="2815"/>
              </a:lnSpc>
            </a:pPr>
            <a:r>
              <a:rPr lang="en-US" sz="2199" spc="439">
                <a:solidFill>
                  <a:srgbClr val="304370"/>
                </a:solidFill>
                <a:latin typeface="思源黑体 Medium"/>
              </a:rPr>
              <a:t> Division</a:t>
            </a:r>
          </a:p>
        </p:txBody>
      </p:sp>
      <p:grpSp>
        <p:nvGrpSpPr>
          <p:cNvPr name="Group 47" id="47"/>
          <p:cNvGrpSpPr/>
          <p:nvPr/>
        </p:nvGrpSpPr>
        <p:grpSpPr>
          <a:xfrm rot="0">
            <a:off x="648548" y="651116"/>
            <a:ext cx="1189369" cy="1203313"/>
            <a:chOff x="0" y="0"/>
            <a:chExt cx="1585825" cy="1604417"/>
          </a:xfrm>
        </p:grpSpPr>
        <p:grpSp>
          <p:nvGrpSpPr>
            <p:cNvPr name="Group 48" id="48"/>
            <p:cNvGrpSpPr/>
            <p:nvPr/>
          </p:nvGrpSpPr>
          <p:grpSpPr>
            <a:xfrm rot="0">
              <a:off x="0" y="0"/>
              <a:ext cx="1585825" cy="1585825"/>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50" id="50"/>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51" id="51"/>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3"/>
              <a:stretch>
                <a:fillRect l="0" t="0" r="0" b="0"/>
              </a:stretch>
            </a:blipFill>
          </p:spPr>
        </p:sp>
      </p:gr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EF2F5"/>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6845061"/>
            <a:chOff x="0" y="0"/>
            <a:chExt cx="4816593" cy="1802814"/>
          </a:xfrm>
        </p:grpSpPr>
        <p:sp>
          <p:nvSpPr>
            <p:cNvPr name="Freeform 3" id="3"/>
            <p:cNvSpPr/>
            <p:nvPr/>
          </p:nvSpPr>
          <p:spPr>
            <a:xfrm flipH="false" flipV="false" rot="0">
              <a:off x="0" y="0"/>
              <a:ext cx="4816592" cy="1802814"/>
            </a:xfrm>
            <a:custGeom>
              <a:avLst/>
              <a:gdLst/>
              <a:ahLst/>
              <a:cxnLst/>
              <a:rect r="r" b="b" t="t" l="l"/>
              <a:pathLst>
                <a:path h="1802814" w="4816592">
                  <a:moveTo>
                    <a:pt x="0" y="0"/>
                  </a:moveTo>
                  <a:lnTo>
                    <a:pt x="4816592" y="0"/>
                  </a:lnTo>
                  <a:lnTo>
                    <a:pt x="4816592" y="1802814"/>
                  </a:lnTo>
                  <a:lnTo>
                    <a:pt x="0" y="1802814"/>
                  </a:lnTo>
                  <a:close/>
                </a:path>
              </a:pathLst>
            </a:custGeom>
            <a:solidFill>
              <a:srgbClr val="304370"/>
            </a:solidFill>
          </p:spPr>
        </p:sp>
        <p:sp>
          <p:nvSpPr>
            <p:cNvPr name="TextBox 4" id="4"/>
            <p:cNvSpPr txBox="true"/>
            <p:nvPr/>
          </p:nvSpPr>
          <p:spPr>
            <a:xfrm>
              <a:off x="0" y="-47625"/>
              <a:ext cx="4816593" cy="185043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060412" y="1623741"/>
            <a:ext cx="2167176" cy="216717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7" id="7"/>
          <p:cNvSpPr txBox="true"/>
          <p:nvPr/>
        </p:nvSpPr>
        <p:spPr>
          <a:xfrm rot="0">
            <a:off x="1262067" y="4463361"/>
            <a:ext cx="15763866" cy="1465053"/>
          </a:xfrm>
          <a:prstGeom prst="rect">
            <a:avLst/>
          </a:prstGeom>
        </p:spPr>
        <p:txBody>
          <a:bodyPr anchor="t" rtlCol="false" tIns="0" lIns="0" bIns="0" rIns="0">
            <a:spAutoFit/>
          </a:bodyPr>
          <a:lstStyle/>
          <a:p>
            <a:pPr algn="ctr">
              <a:lnSpc>
                <a:spcPts val="11394"/>
              </a:lnSpc>
            </a:pPr>
            <a:r>
              <a:rPr lang="en-US" sz="10358" spc="507">
                <a:solidFill>
                  <a:srgbClr val="FFFFFF"/>
                </a:solidFill>
                <a:latin typeface="思源黑体 Heavy"/>
              </a:rPr>
              <a:t>THANK YOU</a:t>
            </a:r>
          </a:p>
        </p:txBody>
      </p:sp>
      <p:grpSp>
        <p:nvGrpSpPr>
          <p:cNvPr name="Group 8" id="8"/>
          <p:cNvGrpSpPr/>
          <p:nvPr/>
        </p:nvGrpSpPr>
        <p:grpSpPr>
          <a:xfrm rot="0">
            <a:off x="3958963" y="8072935"/>
            <a:ext cx="10370075" cy="652910"/>
            <a:chOff x="0" y="0"/>
            <a:chExt cx="13826766" cy="870547"/>
          </a:xfrm>
        </p:grpSpPr>
        <p:grpSp>
          <p:nvGrpSpPr>
            <p:cNvPr name="Group 9" id="9"/>
            <p:cNvGrpSpPr/>
            <p:nvPr/>
          </p:nvGrpSpPr>
          <p:grpSpPr>
            <a:xfrm rot="0">
              <a:off x="0" y="0"/>
              <a:ext cx="870547" cy="87054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59696" y="245314"/>
              <a:ext cx="551156" cy="408367"/>
            </a:xfrm>
            <a:custGeom>
              <a:avLst/>
              <a:gdLst/>
              <a:ahLst/>
              <a:cxnLst/>
              <a:rect r="r" b="b" t="t" l="l"/>
              <a:pathLst>
                <a:path h="408367" w="551156">
                  <a:moveTo>
                    <a:pt x="0" y="0"/>
                  </a:moveTo>
                  <a:lnTo>
                    <a:pt x="551156" y="0"/>
                  </a:lnTo>
                  <a:lnTo>
                    <a:pt x="551156" y="408368"/>
                  </a:lnTo>
                  <a:lnTo>
                    <a:pt x="0" y="4083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115933" y="138601"/>
              <a:ext cx="12710833" cy="582464"/>
            </a:xfrm>
            <a:prstGeom prst="rect">
              <a:avLst/>
            </a:prstGeom>
          </p:spPr>
          <p:txBody>
            <a:bodyPr anchor="t" rtlCol="false" tIns="0" lIns="0" bIns="0" rIns="0">
              <a:spAutoFit/>
            </a:bodyPr>
            <a:lstStyle/>
            <a:p>
              <a:pPr algn="l">
                <a:lnSpc>
                  <a:spcPts val="3763"/>
                </a:lnSpc>
                <a:spcBef>
                  <a:spcPct val="0"/>
                </a:spcBef>
              </a:pPr>
              <a:r>
                <a:rPr lang="en-US" sz="2688" spc="403">
                  <a:solidFill>
                    <a:srgbClr val="304370"/>
                  </a:solidFill>
                  <a:latin typeface="思源黑体 Medium"/>
                </a:rPr>
                <a:t>Wennan Wang, Jingrong Guan, Lecong Ding</a:t>
              </a:r>
            </a:p>
          </p:txBody>
        </p:sp>
      </p:grpSp>
      <p:grpSp>
        <p:nvGrpSpPr>
          <p:cNvPr name="Group 14" id="14"/>
          <p:cNvGrpSpPr/>
          <p:nvPr/>
        </p:nvGrpSpPr>
        <p:grpSpPr>
          <a:xfrm rot="0">
            <a:off x="8060412" y="1623741"/>
            <a:ext cx="2142063" cy="2167176"/>
            <a:chOff x="0" y="0"/>
            <a:chExt cx="2856084" cy="2889568"/>
          </a:xfrm>
        </p:grpSpPr>
        <p:grpSp>
          <p:nvGrpSpPr>
            <p:cNvPr name="Group 15" id="15"/>
            <p:cNvGrpSpPr/>
            <p:nvPr/>
          </p:nvGrpSpPr>
          <p:grpSpPr>
            <a:xfrm rot="0">
              <a:off x="0" y="0"/>
              <a:ext cx="2856084" cy="285608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18" id="18"/>
            <p:cNvSpPr/>
            <p:nvPr/>
          </p:nvSpPr>
          <p:spPr>
            <a:xfrm flipH="false" flipV="false" rot="0">
              <a:off x="8585" y="42069"/>
              <a:ext cx="2847499" cy="2847499"/>
            </a:xfrm>
            <a:custGeom>
              <a:avLst/>
              <a:gdLst/>
              <a:ahLst/>
              <a:cxnLst/>
              <a:rect r="r" b="b" t="t" l="l"/>
              <a:pathLst>
                <a:path h="2847499" w="2847499">
                  <a:moveTo>
                    <a:pt x="0" y="0"/>
                  </a:moveTo>
                  <a:lnTo>
                    <a:pt x="2847499" y="0"/>
                  </a:lnTo>
                  <a:lnTo>
                    <a:pt x="2847499" y="2847499"/>
                  </a:lnTo>
                  <a:lnTo>
                    <a:pt x="0" y="2847499"/>
                  </a:lnTo>
                  <a:lnTo>
                    <a:pt x="0" y="0"/>
                  </a:lnTo>
                  <a:close/>
                </a:path>
              </a:pathLst>
            </a:custGeom>
            <a:blipFill>
              <a:blip r:embed="rId5"/>
              <a:stretch>
                <a:fillRect l="0" t="0" r="0" b="0"/>
              </a:stretch>
            </a:blipFill>
          </p:spPr>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9525" y="4356315"/>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rot="0">
            <a:off x="-9525" y="5397164"/>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rot="0">
            <a:off x="-9525" y="6438013"/>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52818" y="1183952"/>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2520258"/>
            <a:ext cx="3160547" cy="440309"/>
          </a:xfrm>
          <a:prstGeom prst="rect">
            <a:avLst/>
          </a:prstGeom>
        </p:spPr>
        <p:txBody>
          <a:bodyPr anchor="t" rtlCol="false" tIns="0" lIns="0" bIns="0" rIns="0">
            <a:spAutoFit/>
          </a:bodyPr>
          <a:lstStyle/>
          <a:p>
            <a:pPr algn="ctr">
              <a:lnSpc>
                <a:spcPts val="3328"/>
              </a:lnSpc>
            </a:pPr>
            <a:r>
              <a:rPr lang="en-US" sz="2600" spc="520">
                <a:solidFill>
                  <a:srgbClr val="304370"/>
                </a:solidFill>
                <a:latin typeface="Aharoni CLM Bold"/>
              </a:rPr>
              <a:t>Introduction</a:t>
            </a:r>
          </a:p>
        </p:txBody>
      </p:sp>
      <p:sp>
        <p:nvSpPr>
          <p:cNvPr name="TextBox 14" id="14"/>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15" id="15"/>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16" id="16"/>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17" id="17"/>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2.Motivation</a:t>
            </a:r>
          </a:p>
        </p:txBody>
      </p:sp>
      <p:sp>
        <p:nvSpPr>
          <p:cNvPr name="TextBox 18" id="18"/>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19" id="19"/>
          <p:cNvSpPr txBox="true"/>
          <p:nvPr/>
        </p:nvSpPr>
        <p:spPr>
          <a:xfrm rot="0">
            <a:off x="4425983" y="1839766"/>
            <a:ext cx="12483986" cy="294703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Aharoni CLM"/>
              </a:rPr>
              <a:t>Nowadays, diffusion models have become the first choice of Stability AI, OpenAI, Google Brain, etc. to build models. </a:t>
            </a:r>
            <a:r>
              <a:rPr lang="en-US" sz="2199" spc="219">
                <a:solidFill>
                  <a:srgbClr val="000000"/>
                </a:solidFill>
                <a:latin typeface="Aharoni CLM"/>
              </a:rPr>
              <a:t>As well, many people have already used these generative models in their lives, such as DALL-E 3, Stable diffusion 3, Sora , etc.</a:t>
            </a:r>
          </a:p>
          <a:p>
            <a:pPr algn="l">
              <a:lnSpc>
                <a:spcPts val="3959"/>
              </a:lnSpc>
              <a:spcBef>
                <a:spcPct val="0"/>
              </a:spcBef>
            </a:pPr>
            <a:r>
              <a:rPr lang="en-US" sz="2199" spc="219">
                <a:solidFill>
                  <a:srgbClr val="000000"/>
                </a:solidFill>
                <a:latin typeface="Aharoni CLM"/>
              </a:rPr>
              <a:t>Therefor, our aim is to </a:t>
            </a:r>
            <a:r>
              <a:rPr lang="en-US" sz="2199" spc="219">
                <a:solidFill>
                  <a:srgbClr val="000000"/>
                </a:solidFill>
                <a:latin typeface="Aharoni CLM Bold"/>
              </a:rPr>
              <a:t>understand the principle </a:t>
            </a:r>
            <a:r>
              <a:rPr lang="en-US" sz="2199" spc="219">
                <a:solidFill>
                  <a:srgbClr val="000000"/>
                </a:solidFill>
                <a:latin typeface="Aharoni CLM"/>
              </a:rPr>
              <a:t>and </a:t>
            </a:r>
            <a:r>
              <a:rPr lang="en-US" sz="2199" spc="219">
                <a:solidFill>
                  <a:srgbClr val="000000"/>
                </a:solidFill>
                <a:latin typeface="Aharoni CLM Bold"/>
              </a:rPr>
              <a:t>explore the improvements and application areas</a:t>
            </a:r>
            <a:r>
              <a:rPr lang="en-US" sz="2199" spc="219">
                <a:solidFill>
                  <a:srgbClr val="000000"/>
                </a:solidFill>
                <a:latin typeface="Aharoni CLM"/>
              </a:rPr>
              <a:t> of diffusion models based on the stochastic process course of this semester. </a:t>
            </a:r>
          </a:p>
        </p:txBody>
      </p:sp>
      <p:grpSp>
        <p:nvGrpSpPr>
          <p:cNvPr name="Group 20" id="20"/>
          <p:cNvGrpSpPr/>
          <p:nvPr/>
        </p:nvGrpSpPr>
        <p:grpSpPr>
          <a:xfrm rot="0">
            <a:off x="4425983" y="5272578"/>
            <a:ext cx="9179868" cy="3877928"/>
            <a:chOff x="0" y="0"/>
            <a:chExt cx="12239824" cy="5170571"/>
          </a:xfrm>
        </p:grpSpPr>
        <p:sp>
          <p:nvSpPr>
            <p:cNvPr name="Freeform 21" id="21"/>
            <p:cNvSpPr/>
            <p:nvPr/>
          </p:nvSpPr>
          <p:spPr>
            <a:xfrm flipH="false" flipV="false" rot="0">
              <a:off x="0" y="0"/>
              <a:ext cx="12239824" cy="4613840"/>
            </a:xfrm>
            <a:custGeom>
              <a:avLst/>
              <a:gdLst/>
              <a:ahLst/>
              <a:cxnLst/>
              <a:rect r="r" b="b" t="t" l="l"/>
              <a:pathLst>
                <a:path h="4613840" w="12239824">
                  <a:moveTo>
                    <a:pt x="0" y="0"/>
                  </a:moveTo>
                  <a:lnTo>
                    <a:pt x="12239824" y="0"/>
                  </a:lnTo>
                  <a:lnTo>
                    <a:pt x="12239824" y="4613840"/>
                  </a:lnTo>
                  <a:lnTo>
                    <a:pt x="0" y="4613840"/>
                  </a:lnTo>
                  <a:lnTo>
                    <a:pt x="0" y="0"/>
                  </a:lnTo>
                  <a:close/>
                </a:path>
              </a:pathLst>
            </a:custGeom>
            <a:blipFill>
              <a:blip r:embed="rId2"/>
              <a:stretch>
                <a:fillRect l="0" t="0" r="0" b="0"/>
              </a:stretch>
            </a:blipFill>
          </p:spPr>
        </p:sp>
        <p:sp>
          <p:nvSpPr>
            <p:cNvPr name="TextBox 22" id="22"/>
            <p:cNvSpPr txBox="true"/>
            <p:nvPr/>
          </p:nvSpPr>
          <p:spPr>
            <a:xfrm rot="0">
              <a:off x="3105866" y="4764805"/>
              <a:ext cx="6369645" cy="405765"/>
            </a:xfrm>
            <a:prstGeom prst="rect">
              <a:avLst/>
            </a:prstGeom>
          </p:spPr>
          <p:txBody>
            <a:bodyPr anchor="t" rtlCol="false" tIns="0" lIns="0" bIns="0" rIns="0">
              <a:spAutoFit/>
            </a:bodyPr>
            <a:lstStyle/>
            <a:p>
              <a:pPr algn="ctr">
                <a:lnSpc>
                  <a:spcPts val="2879"/>
                </a:lnSpc>
                <a:spcBef>
                  <a:spcPct val="0"/>
                </a:spcBef>
              </a:pPr>
              <a:r>
                <a:rPr lang="en-US" sz="1599" spc="159">
                  <a:solidFill>
                    <a:srgbClr val="000000"/>
                  </a:solidFill>
                  <a:latin typeface="思源黑体"/>
                </a:rPr>
                <a:t>Generated samples from Sable Diffusion 3</a:t>
              </a:r>
            </a:p>
          </p:txBody>
        </p:sp>
      </p:grpSp>
      <p:sp>
        <p:nvSpPr>
          <p:cNvPr name="TextBox 23" id="23"/>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24" id="24"/>
          <p:cNvGrpSpPr/>
          <p:nvPr/>
        </p:nvGrpSpPr>
        <p:grpSpPr>
          <a:xfrm rot="0">
            <a:off x="648548" y="651116"/>
            <a:ext cx="1203313" cy="120331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sp>
        <p:nvSpPr>
          <p:cNvPr name="TextBox 26" id="26"/>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27" id="27"/>
          <p:cNvGrpSpPr/>
          <p:nvPr/>
        </p:nvGrpSpPr>
        <p:grpSpPr>
          <a:xfrm rot="0">
            <a:off x="648548" y="651116"/>
            <a:ext cx="1189369" cy="1203313"/>
            <a:chOff x="0" y="0"/>
            <a:chExt cx="1585825" cy="1604417"/>
          </a:xfrm>
        </p:grpSpPr>
        <p:grpSp>
          <p:nvGrpSpPr>
            <p:cNvPr name="Group 28" id="28"/>
            <p:cNvGrpSpPr/>
            <p:nvPr/>
          </p:nvGrpSpPr>
          <p:grpSpPr>
            <a:xfrm rot="0">
              <a:off x="0" y="0"/>
              <a:ext cx="1585825" cy="158582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31" id="31"/>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64083" y="6160369"/>
            <a:ext cx="6235924" cy="3576111"/>
            <a:chOff x="0" y="0"/>
            <a:chExt cx="1610325" cy="923472"/>
          </a:xfrm>
        </p:grpSpPr>
        <p:sp>
          <p:nvSpPr>
            <p:cNvPr name="Freeform 3" id="3"/>
            <p:cNvSpPr/>
            <p:nvPr/>
          </p:nvSpPr>
          <p:spPr>
            <a:xfrm flipH="false" flipV="false" rot="0">
              <a:off x="0" y="0"/>
              <a:ext cx="1610325" cy="923472"/>
            </a:xfrm>
            <a:custGeom>
              <a:avLst/>
              <a:gdLst/>
              <a:ahLst/>
              <a:cxnLst/>
              <a:rect r="r" b="b" t="t" l="l"/>
              <a:pathLst>
                <a:path h="923472" w="1610325">
                  <a:moveTo>
                    <a:pt x="0" y="0"/>
                  </a:moveTo>
                  <a:lnTo>
                    <a:pt x="1610325" y="0"/>
                  </a:lnTo>
                  <a:lnTo>
                    <a:pt x="1610325" y="923472"/>
                  </a:lnTo>
                  <a:lnTo>
                    <a:pt x="0" y="923472"/>
                  </a:lnTo>
                  <a:close/>
                </a:path>
              </a:pathLst>
            </a:custGeom>
            <a:solidFill>
              <a:srgbClr val="AAC2E2"/>
            </a:solidFill>
          </p:spPr>
        </p:sp>
        <p:sp>
          <p:nvSpPr>
            <p:cNvPr name="TextBox 4" id="4"/>
            <p:cNvSpPr txBox="true"/>
            <p:nvPr/>
          </p:nvSpPr>
          <p:spPr>
            <a:xfrm>
              <a:off x="0" y="-19050"/>
              <a:ext cx="1610325" cy="942522"/>
            </a:xfrm>
            <a:prstGeom prst="rect">
              <a:avLst/>
            </a:prstGeom>
          </p:spPr>
          <p:txBody>
            <a:bodyPr anchor="ctr" rtlCol="false" tIns="50800" lIns="50800" bIns="50800" rIns="50800"/>
            <a:lstStyle/>
            <a:p>
              <a:pPr algn="ctr">
                <a:lnSpc>
                  <a:spcPts val="3199"/>
                </a:lnSpc>
              </a:pPr>
            </a:p>
          </p:txBody>
        </p:sp>
      </p:grpSp>
      <p:grpSp>
        <p:nvGrpSpPr>
          <p:cNvPr name="Group 5" id="5"/>
          <p:cNvGrpSpPr/>
          <p:nvPr/>
        </p:nvGrpSpPr>
        <p:grpSpPr>
          <a:xfrm rot="0">
            <a:off x="10877746" y="6160369"/>
            <a:ext cx="6235924" cy="3576111"/>
            <a:chOff x="0" y="0"/>
            <a:chExt cx="1610325" cy="923472"/>
          </a:xfrm>
        </p:grpSpPr>
        <p:sp>
          <p:nvSpPr>
            <p:cNvPr name="Freeform 6" id="6"/>
            <p:cNvSpPr/>
            <p:nvPr/>
          </p:nvSpPr>
          <p:spPr>
            <a:xfrm flipH="false" flipV="false" rot="0">
              <a:off x="0" y="0"/>
              <a:ext cx="1610325" cy="923472"/>
            </a:xfrm>
            <a:custGeom>
              <a:avLst/>
              <a:gdLst/>
              <a:ahLst/>
              <a:cxnLst/>
              <a:rect r="r" b="b" t="t" l="l"/>
              <a:pathLst>
                <a:path h="923472" w="1610325">
                  <a:moveTo>
                    <a:pt x="0" y="0"/>
                  </a:moveTo>
                  <a:lnTo>
                    <a:pt x="1610325" y="0"/>
                  </a:lnTo>
                  <a:lnTo>
                    <a:pt x="1610325" y="923472"/>
                  </a:lnTo>
                  <a:lnTo>
                    <a:pt x="0" y="923472"/>
                  </a:lnTo>
                  <a:close/>
                </a:path>
              </a:pathLst>
            </a:custGeom>
            <a:solidFill>
              <a:srgbClr val="6083BA"/>
            </a:solidFill>
          </p:spPr>
        </p:sp>
        <p:sp>
          <p:nvSpPr>
            <p:cNvPr name="TextBox 7" id="7"/>
            <p:cNvSpPr txBox="true"/>
            <p:nvPr/>
          </p:nvSpPr>
          <p:spPr>
            <a:xfrm>
              <a:off x="0" y="-19050"/>
              <a:ext cx="1610325" cy="942522"/>
            </a:xfrm>
            <a:prstGeom prst="rect">
              <a:avLst/>
            </a:prstGeom>
          </p:spPr>
          <p:txBody>
            <a:bodyPr anchor="ctr" rtlCol="false" tIns="50800" lIns="50800" bIns="50800" rIns="50800"/>
            <a:lstStyle/>
            <a:p>
              <a:pPr algn="ctr">
                <a:lnSpc>
                  <a:spcPts val="3199"/>
                </a:lnSpc>
              </a:pPr>
            </a:p>
          </p:txBody>
        </p:sp>
      </p:grpSp>
      <p:grpSp>
        <p:nvGrpSpPr>
          <p:cNvPr name="Group 8" id="8"/>
          <p:cNvGrpSpPr/>
          <p:nvPr/>
        </p:nvGrpSpPr>
        <p:grpSpPr>
          <a:xfrm rot="0">
            <a:off x="0" y="0"/>
            <a:ext cx="2706456" cy="10287000"/>
            <a:chOff x="0" y="0"/>
            <a:chExt cx="712811" cy="2709333"/>
          </a:xfrm>
        </p:grpSpPr>
        <p:sp>
          <p:nvSpPr>
            <p:cNvPr name="Freeform 9" id="9"/>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10" id="10"/>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12" id="12"/>
          <p:cNvSpPr/>
          <p:nvPr/>
        </p:nvSpPr>
        <p:spPr>
          <a:xfrm rot="0">
            <a:off x="-9525" y="5397164"/>
            <a:ext cx="3336378" cy="0"/>
          </a:xfrm>
          <a:prstGeom prst="line">
            <a:avLst/>
          </a:prstGeom>
          <a:ln cap="flat" w="19050">
            <a:solidFill>
              <a:srgbClr val="FFFFFF"/>
            </a:solidFill>
            <a:prstDash val="solid"/>
            <a:headEnd type="none" len="sm" w="sm"/>
            <a:tailEnd type="none" len="sm" w="sm"/>
          </a:ln>
        </p:spPr>
      </p:sp>
      <p:sp>
        <p:nvSpPr>
          <p:cNvPr name="AutoShape 13" id="13"/>
          <p:cNvSpPr/>
          <p:nvPr/>
        </p:nvSpPr>
        <p:spPr>
          <a:xfrm rot="0">
            <a:off x="-9525" y="6438013"/>
            <a:ext cx="3336378" cy="0"/>
          </a:xfrm>
          <a:prstGeom prst="line">
            <a:avLst/>
          </a:prstGeom>
          <a:ln cap="flat" w="19050">
            <a:solidFill>
              <a:srgbClr val="FFFFFF"/>
            </a:solidFill>
            <a:prstDash val="solid"/>
            <a:headEnd type="none" len="sm" w="sm"/>
            <a:tailEnd type="none" len="sm" w="sm"/>
          </a:ln>
        </p:spPr>
      </p:sp>
      <p:sp>
        <p:nvSpPr>
          <p:cNvPr name="AutoShape 14" id="14"/>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15" id="15"/>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6" id="16"/>
          <p:cNvGrpSpPr/>
          <p:nvPr/>
        </p:nvGrpSpPr>
        <p:grpSpPr>
          <a:xfrm rot="-5400000">
            <a:off x="1043293" y="2317432"/>
            <a:ext cx="1054911" cy="3160547"/>
            <a:chOff x="0" y="0"/>
            <a:chExt cx="277837" cy="832407"/>
          </a:xfrm>
        </p:grpSpPr>
        <p:sp>
          <p:nvSpPr>
            <p:cNvPr name="Freeform 17" id="17"/>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8" id="18"/>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4425983" y="2887317"/>
            <a:ext cx="12687687" cy="3003778"/>
          </a:xfrm>
          <a:custGeom>
            <a:avLst/>
            <a:gdLst/>
            <a:ahLst/>
            <a:cxnLst/>
            <a:rect r="r" b="b" t="t" l="l"/>
            <a:pathLst>
              <a:path h="3003778" w="12687687">
                <a:moveTo>
                  <a:pt x="0" y="0"/>
                </a:moveTo>
                <a:lnTo>
                  <a:pt x="12687687" y="0"/>
                </a:lnTo>
                <a:lnTo>
                  <a:pt x="12687687" y="3003779"/>
                </a:lnTo>
                <a:lnTo>
                  <a:pt x="0" y="3003779"/>
                </a:lnTo>
                <a:lnTo>
                  <a:pt x="0" y="0"/>
                </a:lnTo>
                <a:close/>
              </a:path>
            </a:pathLst>
          </a:custGeom>
          <a:blipFill>
            <a:blip r:embed="rId2"/>
            <a:stretch>
              <a:fillRect l="0" t="0" r="0" b="0"/>
            </a:stretch>
          </a:blipFill>
        </p:spPr>
      </p:sp>
      <p:sp>
        <p:nvSpPr>
          <p:cNvPr name="TextBox 20" id="20"/>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1.Classification</a:t>
            </a:r>
          </a:p>
        </p:txBody>
      </p:sp>
      <p:sp>
        <p:nvSpPr>
          <p:cNvPr name="TextBox 21" id="21"/>
          <p:cNvSpPr txBox="true"/>
          <p:nvPr/>
        </p:nvSpPr>
        <p:spPr>
          <a:xfrm rot="0">
            <a:off x="4779541" y="6971054"/>
            <a:ext cx="5760646" cy="2765426"/>
          </a:xfrm>
          <a:prstGeom prst="rect">
            <a:avLst/>
          </a:prstGeom>
        </p:spPr>
        <p:txBody>
          <a:bodyPr anchor="t" rtlCol="false" tIns="0" lIns="0" bIns="0" rIns="0">
            <a:spAutoFit/>
          </a:bodyPr>
          <a:lstStyle/>
          <a:p>
            <a:pPr algn="l">
              <a:lnSpc>
                <a:spcPts val="3199"/>
              </a:lnSpc>
            </a:pPr>
            <a:r>
              <a:rPr lang="en-US" sz="1999" spc="199">
                <a:solidFill>
                  <a:srgbClr val="000000"/>
                </a:solidFill>
                <a:latin typeface="思源黑体"/>
              </a:rPr>
              <a:t>Generating data samples relies </a:t>
            </a:r>
            <a:r>
              <a:rPr lang="en-US" sz="1999" spc="199">
                <a:solidFill>
                  <a:srgbClr val="000000"/>
                </a:solidFill>
                <a:latin typeface="思源黑体"/>
              </a:rPr>
              <a:t>on self-information. Unconditional models can be further classiffed into probability-based diffusion models and score-based diffusion models. The generation is innovative and versatile.</a:t>
            </a:r>
          </a:p>
          <a:p>
            <a:pPr algn="l">
              <a:lnSpc>
                <a:spcPts val="3199"/>
              </a:lnSpc>
            </a:pPr>
          </a:p>
        </p:txBody>
      </p:sp>
      <p:sp>
        <p:nvSpPr>
          <p:cNvPr name="TextBox 22" id="22"/>
          <p:cNvSpPr txBox="true"/>
          <p:nvPr/>
        </p:nvSpPr>
        <p:spPr>
          <a:xfrm rot="0">
            <a:off x="4779541" y="6375801"/>
            <a:ext cx="5605008" cy="422275"/>
          </a:xfrm>
          <a:prstGeom prst="rect">
            <a:avLst/>
          </a:prstGeom>
        </p:spPr>
        <p:txBody>
          <a:bodyPr anchor="t" rtlCol="false" tIns="0" lIns="0" bIns="0" rIns="0">
            <a:spAutoFit/>
          </a:bodyPr>
          <a:lstStyle/>
          <a:p>
            <a:pPr algn="ctr">
              <a:lnSpc>
                <a:spcPts val="3199"/>
              </a:lnSpc>
              <a:spcBef>
                <a:spcPct val="0"/>
              </a:spcBef>
            </a:pPr>
            <a:r>
              <a:rPr lang="en-US" sz="2499" spc="374">
                <a:solidFill>
                  <a:srgbClr val="000000"/>
                </a:solidFill>
                <a:latin typeface="Aharoni CLM Bold"/>
              </a:rPr>
              <a:t>Unconditional</a:t>
            </a:r>
          </a:p>
        </p:txBody>
      </p:sp>
      <p:grpSp>
        <p:nvGrpSpPr>
          <p:cNvPr name="Group 23" id="23"/>
          <p:cNvGrpSpPr/>
          <p:nvPr/>
        </p:nvGrpSpPr>
        <p:grpSpPr>
          <a:xfrm rot="0">
            <a:off x="11193204" y="6423426"/>
            <a:ext cx="5750081" cy="3247013"/>
            <a:chOff x="0" y="0"/>
            <a:chExt cx="7666774" cy="4329351"/>
          </a:xfrm>
        </p:grpSpPr>
        <p:sp>
          <p:nvSpPr>
            <p:cNvPr name="TextBox 24" id="24"/>
            <p:cNvSpPr txBox="true"/>
            <p:nvPr/>
          </p:nvSpPr>
          <p:spPr>
            <a:xfrm rot="0">
              <a:off x="0" y="723821"/>
              <a:ext cx="7666774" cy="3605531"/>
            </a:xfrm>
            <a:prstGeom prst="rect">
              <a:avLst/>
            </a:prstGeom>
          </p:spPr>
          <p:txBody>
            <a:bodyPr anchor="t" rtlCol="false" tIns="0" lIns="0" bIns="0" rIns="0">
              <a:spAutoFit/>
            </a:bodyPr>
            <a:lstStyle/>
            <a:p>
              <a:pPr algn="l">
                <a:lnSpc>
                  <a:spcPts val="3199"/>
                </a:lnSpc>
              </a:pPr>
              <a:r>
                <a:rPr lang="en-US" sz="1999" spc="199">
                  <a:solidFill>
                    <a:srgbClr val="FFFFFF"/>
                  </a:solidFill>
                  <a:latin typeface="Aharoni CLM"/>
                </a:rPr>
                <a:t>The conditional model introduces additional information to train the network. This enhances the performance and makes the output more speciffcally, and it’s the most commonly used means of generation nowadays. </a:t>
              </a:r>
            </a:p>
            <a:p>
              <a:pPr algn="l">
                <a:lnSpc>
                  <a:spcPts val="2559"/>
                </a:lnSpc>
              </a:pPr>
            </a:p>
          </p:txBody>
        </p:sp>
        <p:sp>
          <p:nvSpPr>
            <p:cNvPr name="TextBox 25" id="25"/>
            <p:cNvSpPr txBox="true"/>
            <p:nvPr/>
          </p:nvSpPr>
          <p:spPr>
            <a:xfrm rot="0">
              <a:off x="0" y="-47625"/>
              <a:ext cx="7666774" cy="547158"/>
            </a:xfrm>
            <a:prstGeom prst="rect">
              <a:avLst/>
            </a:prstGeom>
          </p:spPr>
          <p:txBody>
            <a:bodyPr anchor="t" rtlCol="false" tIns="0" lIns="0" bIns="0" rIns="0">
              <a:spAutoFit/>
            </a:bodyPr>
            <a:lstStyle/>
            <a:p>
              <a:pPr algn="ctr">
                <a:lnSpc>
                  <a:spcPts val="3199"/>
                </a:lnSpc>
                <a:spcBef>
                  <a:spcPct val="0"/>
                </a:spcBef>
              </a:pPr>
              <a:r>
                <a:rPr lang="en-US" sz="2499" spc="374">
                  <a:solidFill>
                    <a:srgbClr val="FFFFFF"/>
                  </a:solidFill>
                  <a:latin typeface="Aharoni CLM Bold"/>
                </a:rPr>
                <a:t>Conditional</a:t>
              </a:r>
            </a:p>
          </p:txBody>
        </p:sp>
      </p:grpSp>
      <p:sp>
        <p:nvSpPr>
          <p:cNvPr name="TextBox 26" id="26"/>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27" id="27"/>
          <p:cNvSpPr txBox="true"/>
          <p:nvPr/>
        </p:nvSpPr>
        <p:spPr>
          <a:xfrm rot="0">
            <a:off x="207175" y="3653739"/>
            <a:ext cx="2727146" cy="440309"/>
          </a:xfrm>
          <a:prstGeom prst="rect">
            <a:avLst/>
          </a:prstGeom>
        </p:spPr>
        <p:txBody>
          <a:bodyPr anchor="t" rtlCol="false" tIns="0" lIns="0" bIns="0" rIns="0">
            <a:spAutoFit/>
          </a:bodyPr>
          <a:lstStyle/>
          <a:p>
            <a:pPr algn="ctr" marL="0" indent="0" lvl="0">
              <a:lnSpc>
                <a:spcPts val="3328"/>
              </a:lnSpc>
              <a:spcBef>
                <a:spcPct val="0"/>
              </a:spcBef>
            </a:pPr>
            <a:r>
              <a:rPr lang="en-US" sz="2600" spc="520" strike="noStrike" u="none">
                <a:solidFill>
                  <a:srgbClr val="304370"/>
                </a:solidFill>
                <a:latin typeface="Aharoni CLM Bold"/>
              </a:rPr>
              <a:t>Background</a:t>
            </a:r>
          </a:p>
        </p:txBody>
      </p:sp>
      <p:sp>
        <p:nvSpPr>
          <p:cNvPr name="TextBox 28" id="28"/>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9" id="29"/>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30" id="30"/>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31" id="31"/>
          <p:cNvSpPr txBox="true"/>
          <p:nvPr/>
        </p:nvSpPr>
        <p:spPr>
          <a:xfrm rot="0">
            <a:off x="4425983" y="1693844"/>
            <a:ext cx="12687687" cy="965836"/>
          </a:xfrm>
          <a:prstGeom prst="rect">
            <a:avLst/>
          </a:prstGeom>
        </p:spPr>
        <p:txBody>
          <a:bodyPr anchor="t" rtlCol="false" tIns="0" lIns="0" bIns="0" rIns="0">
            <a:spAutoFit/>
          </a:bodyPr>
          <a:lstStyle/>
          <a:p>
            <a:pPr algn="l">
              <a:lnSpc>
                <a:spcPts val="3959"/>
              </a:lnSpc>
              <a:spcBef>
                <a:spcPct val="0"/>
              </a:spcBef>
            </a:pPr>
            <a:r>
              <a:rPr lang="en-US" sz="2199" spc="219">
                <a:solidFill>
                  <a:srgbClr val="000000"/>
                </a:solidFill>
                <a:latin typeface="Aharoni CLM"/>
              </a:rPr>
              <a:t>Typically, we classify diffusion models into two main categories: </a:t>
            </a:r>
            <a:r>
              <a:rPr lang="en-US" sz="2199" spc="219">
                <a:solidFill>
                  <a:srgbClr val="000000"/>
                </a:solidFill>
                <a:latin typeface="Aharoni CLM Bold"/>
              </a:rPr>
              <a:t>unconditional </a:t>
            </a:r>
            <a:r>
              <a:rPr lang="en-US" sz="2199" spc="219">
                <a:solidFill>
                  <a:srgbClr val="000000"/>
                </a:solidFill>
                <a:latin typeface="Aharoni CLM"/>
              </a:rPr>
              <a:t>and </a:t>
            </a:r>
            <a:r>
              <a:rPr lang="en-US" sz="2199" spc="219">
                <a:solidFill>
                  <a:srgbClr val="000000"/>
                </a:solidFill>
                <a:latin typeface="Aharoni CLM Bold"/>
              </a:rPr>
              <a:t>conditional </a:t>
            </a:r>
            <a:r>
              <a:rPr lang="en-US" sz="2199" spc="219">
                <a:solidFill>
                  <a:srgbClr val="000000"/>
                </a:solidFill>
                <a:latin typeface="Aharoni CLM"/>
              </a:rPr>
              <a:t>diffusion models.</a:t>
            </a:r>
          </a:p>
        </p:txBody>
      </p:sp>
      <p:sp>
        <p:nvSpPr>
          <p:cNvPr name="TextBox 32" id="32"/>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33" id="33"/>
          <p:cNvGrpSpPr/>
          <p:nvPr/>
        </p:nvGrpSpPr>
        <p:grpSpPr>
          <a:xfrm rot="0">
            <a:off x="648548" y="651116"/>
            <a:ext cx="1203313" cy="120331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sp>
        <p:nvSpPr>
          <p:cNvPr name="TextBox 35" id="35"/>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36" id="36"/>
          <p:cNvGrpSpPr/>
          <p:nvPr/>
        </p:nvGrpSpPr>
        <p:grpSpPr>
          <a:xfrm rot="0">
            <a:off x="648548" y="651116"/>
            <a:ext cx="1189369" cy="1203313"/>
            <a:chOff x="0" y="0"/>
            <a:chExt cx="1585825" cy="1604417"/>
          </a:xfrm>
        </p:grpSpPr>
        <p:grpSp>
          <p:nvGrpSpPr>
            <p:cNvPr name="Group 37" id="37"/>
            <p:cNvGrpSpPr/>
            <p:nvPr/>
          </p:nvGrpSpPr>
          <p:grpSpPr>
            <a:xfrm rot="0">
              <a:off x="0" y="0"/>
              <a:ext cx="1585825" cy="158582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40" id="40"/>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706456" cy="10287000"/>
            <a:chOff x="0" y="0"/>
            <a:chExt cx="712811" cy="2709333"/>
          </a:xfrm>
        </p:grpSpPr>
        <p:sp>
          <p:nvSpPr>
            <p:cNvPr name="Freeform 3" id="3"/>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4" id="4"/>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6" id="6"/>
          <p:cNvSpPr/>
          <p:nvPr/>
        </p:nvSpPr>
        <p:spPr>
          <a:xfrm rot="0">
            <a:off x="-9525" y="5397164"/>
            <a:ext cx="3336378" cy="0"/>
          </a:xfrm>
          <a:prstGeom prst="line">
            <a:avLst/>
          </a:prstGeom>
          <a:ln cap="flat" w="19050">
            <a:solidFill>
              <a:srgbClr val="FFFFFF"/>
            </a:solidFill>
            <a:prstDash val="solid"/>
            <a:headEnd type="none" len="sm" w="sm"/>
            <a:tailEnd type="none" len="sm" w="sm"/>
          </a:ln>
        </p:spPr>
      </p:sp>
      <p:sp>
        <p:nvSpPr>
          <p:cNvPr name="AutoShape 7" id="7"/>
          <p:cNvSpPr/>
          <p:nvPr/>
        </p:nvSpPr>
        <p:spPr>
          <a:xfrm rot="0">
            <a:off x="-9525" y="6438013"/>
            <a:ext cx="3336378" cy="0"/>
          </a:xfrm>
          <a:prstGeom prst="line">
            <a:avLst/>
          </a:prstGeom>
          <a:ln cap="flat" w="19050">
            <a:solidFill>
              <a:srgbClr val="FFFFFF"/>
            </a:solidFill>
            <a:prstDash val="solid"/>
            <a:headEnd type="none" len="sm" w="sm"/>
            <a:tailEnd type="none" len="sm" w="sm"/>
          </a:ln>
        </p:spPr>
      </p:sp>
      <p:sp>
        <p:nvSpPr>
          <p:cNvPr name="AutoShape 8" id="8"/>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9" id="9"/>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10" id="10"/>
          <p:cNvGrpSpPr/>
          <p:nvPr/>
        </p:nvGrpSpPr>
        <p:grpSpPr>
          <a:xfrm rot="-5400000">
            <a:off x="1043293" y="2317432"/>
            <a:ext cx="1054911" cy="3160547"/>
            <a:chOff x="0" y="0"/>
            <a:chExt cx="277837" cy="832407"/>
          </a:xfrm>
        </p:grpSpPr>
        <p:sp>
          <p:nvSpPr>
            <p:cNvPr name="Freeform 11" id="11"/>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12" id="12"/>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376907" y="2962196"/>
            <a:ext cx="12882393" cy="2557881"/>
            <a:chOff x="0" y="0"/>
            <a:chExt cx="17176523" cy="3410509"/>
          </a:xfrm>
        </p:grpSpPr>
        <p:sp>
          <p:nvSpPr>
            <p:cNvPr name="Freeform 14" id="14"/>
            <p:cNvSpPr/>
            <p:nvPr/>
          </p:nvSpPr>
          <p:spPr>
            <a:xfrm flipH="false" flipV="false" rot="0">
              <a:off x="0" y="0"/>
              <a:ext cx="8571867" cy="3410509"/>
            </a:xfrm>
            <a:custGeom>
              <a:avLst/>
              <a:gdLst/>
              <a:ahLst/>
              <a:cxnLst/>
              <a:rect r="r" b="b" t="t" l="l"/>
              <a:pathLst>
                <a:path h="3410509" w="8571867">
                  <a:moveTo>
                    <a:pt x="0" y="0"/>
                  </a:moveTo>
                  <a:lnTo>
                    <a:pt x="8571867" y="0"/>
                  </a:lnTo>
                  <a:lnTo>
                    <a:pt x="8571867" y="3410509"/>
                  </a:lnTo>
                  <a:lnTo>
                    <a:pt x="0" y="3410509"/>
                  </a:lnTo>
                  <a:lnTo>
                    <a:pt x="0" y="0"/>
                  </a:lnTo>
                  <a:close/>
                </a:path>
              </a:pathLst>
            </a:custGeom>
            <a:blipFill>
              <a:blip r:embed="rId2"/>
              <a:stretch>
                <a:fillRect l="0" t="0" r="0" b="0"/>
              </a:stretch>
            </a:blipFill>
          </p:spPr>
        </p:sp>
        <p:sp>
          <p:nvSpPr>
            <p:cNvPr name="Freeform 15" id="15"/>
            <p:cNvSpPr/>
            <p:nvPr/>
          </p:nvSpPr>
          <p:spPr>
            <a:xfrm flipH="false" flipV="false" rot="0">
              <a:off x="9455651" y="6621"/>
              <a:ext cx="7720873" cy="3403888"/>
            </a:xfrm>
            <a:custGeom>
              <a:avLst/>
              <a:gdLst/>
              <a:ahLst/>
              <a:cxnLst/>
              <a:rect r="r" b="b" t="t" l="l"/>
              <a:pathLst>
                <a:path h="3403888" w="7720873">
                  <a:moveTo>
                    <a:pt x="0" y="0"/>
                  </a:moveTo>
                  <a:lnTo>
                    <a:pt x="7720872" y="0"/>
                  </a:lnTo>
                  <a:lnTo>
                    <a:pt x="7720872" y="3403888"/>
                  </a:lnTo>
                  <a:lnTo>
                    <a:pt x="0" y="3403888"/>
                  </a:lnTo>
                  <a:lnTo>
                    <a:pt x="0" y="0"/>
                  </a:lnTo>
                  <a:close/>
                </a:path>
              </a:pathLst>
            </a:custGeom>
            <a:blipFill>
              <a:blip r:embed="rId3"/>
              <a:stretch>
                <a:fillRect l="0" t="0" r="0" b="0"/>
              </a:stretch>
            </a:blipFill>
          </p:spPr>
        </p:sp>
      </p:grpSp>
      <p:sp>
        <p:nvSpPr>
          <p:cNvPr name="TextBox 16" id="16"/>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2.Overview of the model</a:t>
            </a:r>
          </a:p>
        </p:txBody>
      </p:sp>
      <p:sp>
        <p:nvSpPr>
          <p:cNvPr name="TextBox 17" id="17"/>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18" id="18"/>
          <p:cNvSpPr txBox="true"/>
          <p:nvPr/>
        </p:nvSpPr>
        <p:spPr>
          <a:xfrm rot="0">
            <a:off x="207175" y="3653739"/>
            <a:ext cx="2727146" cy="440309"/>
          </a:xfrm>
          <a:prstGeom prst="rect">
            <a:avLst/>
          </a:prstGeom>
        </p:spPr>
        <p:txBody>
          <a:bodyPr anchor="t" rtlCol="false" tIns="0" lIns="0" bIns="0" rIns="0">
            <a:spAutoFit/>
          </a:bodyPr>
          <a:lstStyle/>
          <a:p>
            <a:pPr algn="ctr" marL="0" indent="0" lvl="0">
              <a:lnSpc>
                <a:spcPts val="3328"/>
              </a:lnSpc>
              <a:spcBef>
                <a:spcPct val="0"/>
              </a:spcBef>
            </a:pPr>
            <a:r>
              <a:rPr lang="en-US" sz="2600" spc="520" strike="noStrike" u="none">
                <a:solidFill>
                  <a:srgbClr val="304370"/>
                </a:solidFill>
                <a:latin typeface="Aharoni CLM Bold"/>
              </a:rPr>
              <a:t>Background</a:t>
            </a:r>
          </a:p>
        </p:txBody>
      </p:sp>
      <p:sp>
        <p:nvSpPr>
          <p:cNvPr name="TextBox 19" id="19"/>
          <p:cNvSpPr txBox="true"/>
          <p:nvPr/>
        </p:nvSpPr>
        <p:spPr>
          <a:xfrm rot="0">
            <a:off x="207175" y="4739178"/>
            <a:ext cx="2086058"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DDPM</a:t>
            </a:r>
          </a:p>
        </p:txBody>
      </p:sp>
      <p:sp>
        <p:nvSpPr>
          <p:cNvPr name="TextBox 20" id="20"/>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21" id="21"/>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22" id="22"/>
          <p:cNvSpPr txBox="true"/>
          <p:nvPr/>
        </p:nvSpPr>
        <p:spPr>
          <a:xfrm rot="0">
            <a:off x="4376907" y="1986835"/>
            <a:ext cx="4339530" cy="470536"/>
          </a:xfrm>
          <a:prstGeom prst="rect">
            <a:avLst/>
          </a:prstGeom>
        </p:spPr>
        <p:txBody>
          <a:bodyPr anchor="t" rtlCol="false" tIns="0" lIns="0" bIns="0" rIns="0">
            <a:spAutoFit/>
          </a:bodyPr>
          <a:lstStyle/>
          <a:p>
            <a:pPr algn="ctr">
              <a:lnSpc>
                <a:spcPts val="3959"/>
              </a:lnSpc>
              <a:spcBef>
                <a:spcPct val="0"/>
              </a:spcBef>
            </a:pPr>
            <a:r>
              <a:rPr lang="en-US" sz="2199" spc="219">
                <a:solidFill>
                  <a:srgbClr val="000000"/>
                </a:solidFill>
                <a:latin typeface="Aharoni CLM Bold"/>
              </a:rPr>
              <a:t>How to generate an image?</a:t>
            </a:r>
          </a:p>
        </p:txBody>
      </p:sp>
      <p:sp>
        <p:nvSpPr>
          <p:cNvPr name="TextBox 23" id="23"/>
          <p:cNvSpPr txBox="true"/>
          <p:nvPr/>
        </p:nvSpPr>
        <p:spPr>
          <a:xfrm rot="0">
            <a:off x="4425983" y="5883701"/>
            <a:ext cx="5736431" cy="470536"/>
          </a:xfrm>
          <a:prstGeom prst="rect">
            <a:avLst/>
          </a:prstGeom>
        </p:spPr>
        <p:txBody>
          <a:bodyPr anchor="t" rtlCol="false" tIns="0" lIns="0" bIns="0" rIns="0">
            <a:spAutoFit/>
          </a:bodyPr>
          <a:lstStyle/>
          <a:p>
            <a:pPr algn="ctr">
              <a:lnSpc>
                <a:spcPts val="3959"/>
              </a:lnSpc>
              <a:spcBef>
                <a:spcPct val="0"/>
              </a:spcBef>
            </a:pPr>
            <a:r>
              <a:rPr lang="en-US" sz="2199" spc="219">
                <a:solidFill>
                  <a:srgbClr val="000000"/>
                </a:solidFill>
                <a:latin typeface="Aharoni CLM Bold"/>
              </a:rPr>
              <a:t>How to practice the Noise Predicter?</a:t>
            </a:r>
          </a:p>
        </p:txBody>
      </p:sp>
      <p:grpSp>
        <p:nvGrpSpPr>
          <p:cNvPr name="Group 24" id="24"/>
          <p:cNvGrpSpPr/>
          <p:nvPr/>
        </p:nvGrpSpPr>
        <p:grpSpPr>
          <a:xfrm rot="0">
            <a:off x="4425983" y="6678226"/>
            <a:ext cx="12882393" cy="2891083"/>
            <a:chOff x="0" y="0"/>
            <a:chExt cx="17176523" cy="3854777"/>
          </a:xfrm>
        </p:grpSpPr>
        <p:sp>
          <p:nvSpPr>
            <p:cNvPr name="Freeform 25" id="25"/>
            <p:cNvSpPr/>
            <p:nvPr/>
          </p:nvSpPr>
          <p:spPr>
            <a:xfrm flipH="false" flipV="false" rot="0">
              <a:off x="506247" y="805896"/>
              <a:ext cx="16329471" cy="2122590"/>
            </a:xfrm>
            <a:custGeom>
              <a:avLst/>
              <a:gdLst/>
              <a:ahLst/>
              <a:cxnLst/>
              <a:rect r="r" b="b" t="t" l="l"/>
              <a:pathLst>
                <a:path h="2122590" w="16329471">
                  <a:moveTo>
                    <a:pt x="0" y="0"/>
                  </a:moveTo>
                  <a:lnTo>
                    <a:pt x="16329471" y="0"/>
                  </a:lnTo>
                  <a:lnTo>
                    <a:pt x="16329471" y="2122590"/>
                  </a:lnTo>
                  <a:lnTo>
                    <a:pt x="0" y="2122590"/>
                  </a:lnTo>
                  <a:lnTo>
                    <a:pt x="0" y="0"/>
                  </a:lnTo>
                  <a:close/>
                </a:path>
              </a:pathLst>
            </a:custGeom>
            <a:blipFill>
              <a:blip r:embed="rId4"/>
              <a:stretch>
                <a:fillRect l="0" t="0" r="0" b="0"/>
              </a:stretch>
            </a:blipFill>
          </p:spPr>
        </p:sp>
        <p:sp>
          <p:nvSpPr>
            <p:cNvPr name="TextBox 26" id="26"/>
            <p:cNvSpPr txBox="true"/>
            <p:nvPr/>
          </p:nvSpPr>
          <p:spPr>
            <a:xfrm rot="0">
              <a:off x="130915" y="283442"/>
              <a:ext cx="3295726" cy="492992"/>
            </a:xfrm>
            <a:prstGeom prst="rect">
              <a:avLst/>
            </a:prstGeom>
          </p:spPr>
          <p:txBody>
            <a:bodyPr anchor="t" rtlCol="false" tIns="0" lIns="0" bIns="0" rIns="0">
              <a:spAutoFit/>
            </a:bodyPr>
            <a:lstStyle/>
            <a:p>
              <a:pPr algn="ctr">
                <a:lnSpc>
                  <a:spcPts val="3462"/>
                </a:lnSpc>
                <a:spcBef>
                  <a:spcPct val="0"/>
                </a:spcBef>
              </a:pPr>
              <a:r>
                <a:rPr lang="en-US" sz="1923" spc="192">
                  <a:solidFill>
                    <a:srgbClr val="000000"/>
                  </a:solidFill>
                  <a:latin typeface="思源黑体 Bold"/>
                </a:rPr>
                <a:t>Data distribution</a:t>
              </a:r>
            </a:p>
          </p:txBody>
        </p:sp>
        <p:sp>
          <p:nvSpPr>
            <p:cNvPr name="TextBox 27" id="27"/>
            <p:cNvSpPr txBox="true"/>
            <p:nvPr/>
          </p:nvSpPr>
          <p:spPr>
            <a:xfrm rot="0">
              <a:off x="0" y="2973568"/>
              <a:ext cx="3557556" cy="492992"/>
            </a:xfrm>
            <a:prstGeom prst="rect">
              <a:avLst/>
            </a:prstGeom>
          </p:spPr>
          <p:txBody>
            <a:bodyPr anchor="t" rtlCol="false" tIns="0" lIns="0" bIns="0" rIns="0">
              <a:spAutoFit/>
            </a:bodyPr>
            <a:lstStyle/>
            <a:p>
              <a:pPr algn="ctr">
                <a:lnSpc>
                  <a:spcPts val="3462"/>
                </a:lnSpc>
                <a:spcBef>
                  <a:spcPct val="0"/>
                </a:spcBef>
              </a:pPr>
              <a:r>
                <a:rPr lang="en-US" sz="1923" spc="192">
                  <a:solidFill>
                    <a:srgbClr val="000000"/>
                  </a:solidFill>
                  <a:latin typeface="思源黑体 Bold"/>
                </a:rPr>
                <a:t>Model distribution</a:t>
              </a:r>
            </a:p>
          </p:txBody>
        </p:sp>
        <p:sp>
          <p:nvSpPr>
            <p:cNvPr name="TextBox 28" id="28"/>
            <p:cNvSpPr txBox="true"/>
            <p:nvPr/>
          </p:nvSpPr>
          <p:spPr>
            <a:xfrm rot="0">
              <a:off x="14221526" y="283442"/>
              <a:ext cx="2954997" cy="492992"/>
            </a:xfrm>
            <a:prstGeom prst="rect">
              <a:avLst/>
            </a:prstGeom>
          </p:spPr>
          <p:txBody>
            <a:bodyPr anchor="t" rtlCol="false" tIns="0" lIns="0" bIns="0" rIns="0">
              <a:spAutoFit/>
            </a:bodyPr>
            <a:lstStyle/>
            <a:p>
              <a:pPr algn="ctr">
                <a:lnSpc>
                  <a:spcPts val="3462"/>
                </a:lnSpc>
                <a:spcBef>
                  <a:spcPct val="0"/>
                </a:spcBef>
              </a:pPr>
              <a:r>
                <a:rPr lang="en-US" sz="1923" spc="192">
                  <a:solidFill>
                    <a:srgbClr val="000000"/>
                  </a:solidFill>
                  <a:latin typeface="思源黑体 Bold"/>
                </a:rPr>
                <a:t> Gaussian noise</a:t>
              </a:r>
            </a:p>
          </p:txBody>
        </p:sp>
        <p:sp>
          <p:nvSpPr>
            <p:cNvPr name="TextBox 29" id="29"/>
            <p:cNvSpPr txBox="true"/>
            <p:nvPr/>
          </p:nvSpPr>
          <p:spPr>
            <a:xfrm rot="0">
              <a:off x="14393534" y="2973568"/>
              <a:ext cx="2782989" cy="492992"/>
            </a:xfrm>
            <a:prstGeom prst="rect">
              <a:avLst/>
            </a:prstGeom>
          </p:spPr>
          <p:txBody>
            <a:bodyPr anchor="t" rtlCol="false" tIns="0" lIns="0" bIns="0" rIns="0">
              <a:spAutoFit/>
            </a:bodyPr>
            <a:lstStyle/>
            <a:p>
              <a:pPr algn="ctr">
                <a:lnSpc>
                  <a:spcPts val="3462"/>
                </a:lnSpc>
                <a:spcBef>
                  <a:spcPct val="0"/>
                </a:spcBef>
              </a:pPr>
              <a:r>
                <a:rPr lang="en-US" sz="1923" spc="192">
                  <a:solidFill>
                    <a:srgbClr val="000000"/>
                  </a:solidFill>
                  <a:latin typeface="思源黑体 Bold"/>
                </a:rPr>
                <a:t>Gaussian prior</a:t>
              </a:r>
            </a:p>
          </p:txBody>
        </p:sp>
        <p:sp>
          <p:nvSpPr>
            <p:cNvPr name="AutoShape 30" id="30"/>
            <p:cNvSpPr/>
            <p:nvPr/>
          </p:nvSpPr>
          <p:spPr>
            <a:xfrm>
              <a:off x="4044961" y="636622"/>
              <a:ext cx="9252043" cy="0"/>
            </a:xfrm>
            <a:prstGeom prst="line">
              <a:avLst/>
            </a:prstGeom>
            <a:ln cap="flat" w="108592">
              <a:solidFill>
                <a:srgbClr val="304370"/>
              </a:solidFill>
              <a:prstDash val="solid"/>
              <a:headEnd type="none" len="sm" w="sm"/>
              <a:tailEnd type="arrow" len="sm" w="med"/>
            </a:ln>
          </p:spPr>
        </p:sp>
        <p:sp>
          <p:nvSpPr>
            <p:cNvPr name="AutoShape 31" id="31"/>
            <p:cNvSpPr/>
            <p:nvPr/>
          </p:nvSpPr>
          <p:spPr>
            <a:xfrm flipH="true">
              <a:off x="4044961" y="3290098"/>
              <a:ext cx="9252043" cy="0"/>
            </a:xfrm>
            <a:prstGeom prst="line">
              <a:avLst/>
            </a:prstGeom>
            <a:ln cap="flat" w="108592">
              <a:solidFill>
                <a:srgbClr val="A40008"/>
              </a:solidFill>
              <a:prstDash val="solid"/>
              <a:headEnd type="none" len="sm" w="sm"/>
              <a:tailEnd type="arrow" len="sm" w="med"/>
            </a:ln>
          </p:spPr>
        </p:sp>
        <p:sp>
          <p:nvSpPr>
            <p:cNvPr name="TextBox 32" id="32"/>
            <p:cNvSpPr txBox="true"/>
            <p:nvPr/>
          </p:nvSpPr>
          <p:spPr>
            <a:xfrm rot="0">
              <a:off x="5867960" y="-104775"/>
              <a:ext cx="5265972" cy="492992"/>
            </a:xfrm>
            <a:prstGeom prst="rect">
              <a:avLst/>
            </a:prstGeom>
          </p:spPr>
          <p:txBody>
            <a:bodyPr anchor="t" rtlCol="false" tIns="0" lIns="0" bIns="0" rIns="0">
              <a:spAutoFit/>
            </a:bodyPr>
            <a:lstStyle/>
            <a:p>
              <a:pPr algn="ctr">
                <a:lnSpc>
                  <a:spcPts val="3462"/>
                </a:lnSpc>
                <a:spcBef>
                  <a:spcPct val="0"/>
                </a:spcBef>
              </a:pPr>
              <a:r>
                <a:rPr lang="en-US" sz="1923" spc="192">
                  <a:solidFill>
                    <a:srgbClr val="000000"/>
                  </a:solidFill>
                  <a:latin typeface="思源黑体 Bold"/>
                </a:rPr>
                <a:t>Forward process: Add noise</a:t>
              </a:r>
            </a:p>
          </p:txBody>
        </p:sp>
        <p:sp>
          <p:nvSpPr>
            <p:cNvPr name="TextBox 33" id="33"/>
            <p:cNvSpPr txBox="true"/>
            <p:nvPr/>
          </p:nvSpPr>
          <p:spPr>
            <a:xfrm rot="0">
              <a:off x="5231351" y="3361785"/>
              <a:ext cx="6879264" cy="492992"/>
            </a:xfrm>
            <a:prstGeom prst="rect">
              <a:avLst/>
            </a:prstGeom>
          </p:spPr>
          <p:txBody>
            <a:bodyPr anchor="t" rtlCol="false" tIns="0" lIns="0" bIns="0" rIns="0">
              <a:spAutoFit/>
            </a:bodyPr>
            <a:lstStyle/>
            <a:p>
              <a:pPr algn="ctr">
                <a:lnSpc>
                  <a:spcPts val="3462"/>
                </a:lnSpc>
                <a:spcBef>
                  <a:spcPct val="0"/>
                </a:spcBef>
              </a:pPr>
              <a:r>
                <a:rPr lang="en-US" sz="1923" spc="192">
                  <a:solidFill>
                    <a:srgbClr val="000000"/>
                  </a:solidFill>
                  <a:latin typeface="思源黑体 Bold"/>
                </a:rPr>
                <a:t>Backward process: Learn to denoise</a:t>
              </a:r>
            </a:p>
          </p:txBody>
        </p:sp>
      </p:grpSp>
      <p:sp>
        <p:nvSpPr>
          <p:cNvPr name="TextBox 34" id="34"/>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35" id="35"/>
          <p:cNvGrpSpPr/>
          <p:nvPr/>
        </p:nvGrpSpPr>
        <p:grpSpPr>
          <a:xfrm rot="0">
            <a:off x="648548" y="651116"/>
            <a:ext cx="1203313" cy="120331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sp>
        <p:nvSpPr>
          <p:cNvPr name="TextBox 37" id="37"/>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38" id="38"/>
          <p:cNvGrpSpPr/>
          <p:nvPr/>
        </p:nvGrpSpPr>
        <p:grpSpPr>
          <a:xfrm rot="0">
            <a:off x="648548" y="651116"/>
            <a:ext cx="1189369" cy="1203313"/>
            <a:chOff x="0" y="0"/>
            <a:chExt cx="1585825" cy="1604417"/>
          </a:xfrm>
        </p:grpSpPr>
        <p:grpSp>
          <p:nvGrpSpPr>
            <p:cNvPr name="Group 39" id="39"/>
            <p:cNvGrpSpPr/>
            <p:nvPr/>
          </p:nvGrpSpPr>
          <p:grpSpPr>
            <a:xfrm rot="0">
              <a:off x="0" y="0"/>
              <a:ext cx="1585825" cy="158582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42" id="42"/>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6"/>
              <a:stretch>
                <a:fillRect l="0" t="0" r="0" b="0"/>
              </a:stretch>
            </a:blipFill>
          </p:spPr>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14719" y="2258789"/>
            <a:ext cx="256387" cy="3033718"/>
            <a:chOff x="0" y="0"/>
            <a:chExt cx="54276" cy="642223"/>
          </a:xfrm>
        </p:grpSpPr>
        <p:sp>
          <p:nvSpPr>
            <p:cNvPr name="Freeform 3" id="3"/>
            <p:cNvSpPr/>
            <p:nvPr/>
          </p:nvSpPr>
          <p:spPr>
            <a:xfrm flipH="false" flipV="false" rot="0">
              <a:off x="0" y="0"/>
              <a:ext cx="54276" cy="642223"/>
            </a:xfrm>
            <a:custGeom>
              <a:avLst/>
              <a:gdLst/>
              <a:ahLst/>
              <a:cxnLst/>
              <a:rect r="r" b="b" t="t" l="l"/>
              <a:pathLst>
                <a:path h="642223" w="54276">
                  <a:moveTo>
                    <a:pt x="0" y="0"/>
                  </a:moveTo>
                  <a:lnTo>
                    <a:pt x="54276" y="0"/>
                  </a:lnTo>
                  <a:lnTo>
                    <a:pt x="54276" y="642223"/>
                  </a:lnTo>
                  <a:lnTo>
                    <a:pt x="0" y="642223"/>
                  </a:lnTo>
                  <a:close/>
                </a:path>
              </a:pathLst>
            </a:custGeom>
            <a:solidFill>
              <a:srgbClr val="304370"/>
            </a:solidFill>
          </p:spPr>
        </p:sp>
        <p:sp>
          <p:nvSpPr>
            <p:cNvPr name="TextBox 4" id="4"/>
            <p:cNvSpPr txBox="true"/>
            <p:nvPr/>
          </p:nvSpPr>
          <p:spPr>
            <a:xfrm>
              <a:off x="0" y="-19050"/>
              <a:ext cx="54276" cy="661273"/>
            </a:xfrm>
            <a:prstGeom prst="rect">
              <a:avLst/>
            </a:prstGeom>
          </p:spPr>
          <p:txBody>
            <a:bodyPr anchor="ctr" rtlCol="false" tIns="50800" lIns="50800" bIns="50800" rIns="50800"/>
            <a:lstStyle/>
            <a:p>
              <a:pPr algn="ctr">
                <a:lnSpc>
                  <a:spcPts val="3199"/>
                </a:lnSpc>
              </a:pPr>
            </a:p>
          </p:txBody>
        </p:sp>
      </p:grpSp>
      <p:grpSp>
        <p:nvGrpSpPr>
          <p:cNvPr name="Group 5" id="5"/>
          <p:cNvGrpSpPr/>
          <p:nvPr/>
        </p:nvGrpSpPr>
        <p:grpSpPr>
          <a:xfrm rot="0">
            <a:off x="4414719" y="5680438"/>
            <a:ext cx="252300" cy="3033718"/>
            <a:chOff x="0" y="0"/>
            <a:chExt cx="53411" cy="642223"/>
          </a:xfrm>
        </p:grpSpPr>
        <p:sp>
          <p:nvSpPr>
            <p:cNvPr name="Freeform 6" id="6"/>
            <p:cNvSpPr/>
            <p:nvPr/>
          </p:nvSpPr>
          <p:spPr>
            <a:xfrm flipH="false" flipV="false" rot="0">
              <a:off x="0" y="0"/>
              <a:ext cx="53411" cy="642223"/>
            </a:xfrm>
            <a:custGeom>
              <a:avLst/>
              <a:gdLst/>
              <a:ahLst/>
              <a:cxnLst/>
              <a:rect r="r" b="b" t="t" l="l"/>
              <a:pathLst>
                <a:path h="642223" w="53411">
                  <a:moveTo>
                    <a:pt x="0" y="0"/>
                  </a:moveTo>
                  <a:lnTo>
                    <a:pt x="53411" y="0"/>
                  </a:lnTo>
                  <a:lnTo>
                    <a:pt x="53411" y="642223"/>
                  </a:lnTo>
                  <a:lnTo>
                    <a:pt x="0" y="642223"/>
                  </a:lnTo>
                  <a:close/>
                </a:path>
              </a:pathLst>
            </a:custGeom>
            <a:solidFill>
              <a:srgbClr val="6083BA"/>
            </a:solidFill>
          </p:spPr>
        </p:sp>
        <p:sp>
          <p:nvSpPr>
            <p:cNvPr name="TextBox 7" id="7"/>
            <p:cNvSpPr txBox="true"/>
            <p:nvPr/>
          </p:nvSpPr>
          <p:spPr>
            <a:xfrm>
              <a:off x="0" y="-19050"/>
              <a:ext cx="53411" cy="661273"/>
            </a:xfrm>
            <a:prstGeom prst="rect">
              <a:avLst/>
            </a:prstGeom>
          </p:spPr>
          <p:txBody>
            <a:bodyPr anchor="ctr" rtlCol="false" tIns="50800" lIns="50800" bIns="50800" rIns="50800"/>
            <a:lstStyle/>
            <a:p>
              <a:pPr algn="ctr">
                <a:lnSpc>
                  <a:spcPts val="3199"/>
                </a:lnSpc>
              </a:pPr>
            </a:p>
          </p:txBody>
        </p:sp>
      </p:grpSp>
      <p:grpSp>
        <p:nvGrpSpPr>
          <p:cNvPr name="Group 8" id="8"/>
          <p:cNvGrpSpPr/>
          <p:nvPr/>
        </p:nvGrpSpPr>
        <p:grpSpPr>
          <a:xfrm rot="0">
            <a:off x="10834850" y="2258789"/>
            <a:ext cx="252300" cy="3033718"/>
            <a:chOff x="0" y="0"/>
            <a:chExt cx="53411" cy="642223"/>
          </a:xfrm>
        </p:grpSpPr>
        <p:sp>
          <p:nvSpPr>
            <p:cNvPr name="Freeform 9" id="9"/>
            <p:cNvSpPr/>
            <p:nvPr/>
          </p:nvSpPr>
          <p:spPr>
            <a:xfrm flipH="false" flipV="false" rot="0">
              <a:off x="0" y="0"/>
              <a:ext cx="53411" cy="642223"/>
            </a:xfrm>
            <a:custGeom>
              <a:avLst/>
              <a:gdLst/>
              <a:ahLst/>
              <a:cxnLst/>
              <a:rect r="r" b="b" t="t" l="l"/>
              <a:pathLst>
                <a:path h="642223" w="53411">
                  <a:moveTo>
                    <a:pt x="0" y="0"/>
                  </a:moveTo>
                  <a:lnTo>
                    <a:pt x="53411" y="0"/>
                  </a:lnTo>
                  <a:lnTo>
                    <a:pt x="53411" y="642223"/>
                  </a:lnTo>
                  <a:lnTo>
                    <a:pt x="0" y="642223"/>
                  </a:lnTo>
                  <a:close/>
                </a:path>
              </a:pathLst>
            </a:custGeom>
            <a:solidFill>
              <a:srgbClr val="6083BA"/>
            </a:solidFill>
          </p:spPr>
        </p:sp>
        <p:sp>
          <p:nvSpPr>
            <p:cNvPr name="TextBox 10" id="10"/>
            <p:cNvSpPr txBox="true"/>
            <p:nvPr/>
          </p:nvSpPr>
          <p:spPr>
            <a:xfrm>
              <a:off x="0" y="-19050"/>
              <a:ext cx="53411" cy="661273"/>
            </a:xfrm>
            <a:prstGeom prst="rect">
              <a:avLst/>
            </a:prstGeom>
          </p:spPr>
          <p:txBody>
            <a:bodyPr anchor="ctr" rtlCol="false" tIns="50800" lIns="50800" bIns="50800" rIns="50800"/>
            <a:lstStyle/>
            <a:p>
              <a:pPr algn="ctr">
                <a:lnSpc>
                  <a:spcPts val="3199"/>
                </a:lnSpc>
              </a:pPr>
            </a:p>
          </p:txBody>
        </p:sp>
      </p:grpSp>
      <p:grpSp>
        <p:nvGrpSpPr>
          <p:cNvPr name="Group 11" id="11"/>
          <p:cNvGrpSpPr/>
          <p:nvPr/>
        </p:nvGrpSpPr>
        <p:grpSpPr>
          <a:xfrm rot="0">
            <a:off x="4671105" y="2258789"/>
            <a:ext cx="5766358" cy="3033718"/>
            <a:chOff x="0" y="0"/>
            <a:chExt cx="1220710" cy="642223"/>
          </a:xfrm>
        </p:grpSpPr>
        <p:sp>
          <p:nvSpPr>
            <p:cNvPr name="Freeform 12" id="12"/>
            <p:cNvSpPr/>
            <p:nvPr/>
          </p:nvSpPr>
          <p:spPr>
            <a:xfrm flipH="false" flipV="false" rot="0">
              <a:off x="0" y="0"/>
              <a:ext cx="1220710" cy="642223"/>
            </a:xfrm>
            <a:custGeom>
              <a:avLst/>
              <a:gdLst/>
              <a:ahLst/>
              <a:cxnLst/>
              <a:rect r="r" b="b" t="t" l="l"/>
              <a:pathLst>
                <a:path h="642223" w="1220710">
                  <a:moveTo>
                    <a:pt x="0" y="0"/>
                  </a:moveTo>
                  <a:lnTo>
                    <a:pt x="1220710" y="0"/>
                  </a:lnTo>
                  <a:lnTo>
                    <a:pt x="1220710" y="642223"/>
                  </a:lnTo>
                  <a:lnTo>
                    <a:pt x="0" y="642223"/>
                  </a:lnTo>
                  <a:close/>
                </a:path>
              </a:pathLst>
            </a:custGeom>
            <a:solidFill>
              <a:srgbClr val="FFFFFF"/>
            </a:solidFill>
          </p:spPr>
        </p:sp>
        <p:sp>
          <p:nvSpPr>
            <p:cNvPr name="TextBox 13" id="13"/>
            <p:cNvSpPr txBox="true"/>
            <p:nvPr/>
          </p:nvSpPr>
          <p:spPr>
            <a:xfrm>
              <a:off x="0" y="-19050"/>
              <a:ext cx="1220710" cy="661273"/>
            </a:xfrm>
            <a:prstGeom prst="rect">
              <a:avLst/>
            </a:prstGeom>
          </p:spPr>
          <p:txBody>
            <a:bodyPr anchor="ctr" rtlCol="false" tIns="50800" lIns="50800" bIns="50800" rIns="50800"/>
            <a:lstStyle/>
            <a:p>
              <a:pPr algn="ctr">
                <a:lnSpc>
                  <a:spcPts val="3199"/>
                </a:lnSpc>
              </a:pPr>
            </a:p>
          </p:txBody>
        </p:sp>
      </p:grpSp>
      <p:grpSp>
        <p:nvGrpSpPr>
          <p:cNvPr name="Group 14" id="14"/>
          <p:cNvGrpSpPr/>
          <p:nvPr/>
        </p:nvGrpSpPr>
        <p:grpSpPr>
          <a:xfrm rot="0">
            <a:off x="4671105" y="5680438"/>
            <a:ext cx="12427072" cy="3033718"/>
            <a:chOff x="0" y="0"/>
            <a:chExt cx="2630750" cy="642223"/>
          </a:xfrm>
        </p:grpSpPr>
        <p:sp>
          <p:nvSpPr>
            <p:cNvPr name="Freeform 15" id="15"/>
            <p:cNvSpPr/>
            <p:nvPr/>
          </p:nvSpPr>
          <p:spPr>
            <a:xfrm flipH="false" flipV="false" rot="0">
              <a:off x="0" y="0"/>
              <a:ext cx="2630750" cy="642223"/>
            </a:xfrm>
            <a:custGeom>
              <a:avLst/>
              <a:gdLst/>
              <a:ahLst/>
              <a:cxnLst/>
              <a:rect r="r" b="b" t="t" l="l"/>
              <a:pathLst>
                <a:path h="642223" w="2630750">
                  <a:moveTo>
                    <a:pt x="0" y="0"/>
                  </a:moveTo>
                  <a:lnTo>
                    <a:pt x="2630750" y="0"/>
                  </a:lnTo>
                  <a:lnTo>
                    <a:pt x="2630750" y="642223"/>
                  </a:lnTo>
                  <a:lnTo>
                    <a:pt x="0" y="642223"/>
                  </a:lnTo>
                  <a:close/>
                </a:path>
              </a:pathLst>
            </a:custGeom>
            <a:solidFill>
              <a:srgbClr val="FFFFFF"/>
            </a:solidFill>
          </p:spPr>
        </p:sp>
        <p:sp>
          <p:nvSpPr>
            <p:cNvPr name="TextBox 16" id="16"/>
            <p:cNvSpPr txBox="true"/>
            <p:nvPr/>
          </p:nvSpPr>
          <p:spPr>
            <a:xfrm>
              <a:off x="0" y="-19050"/>
              <a:ext cx="2630750" cy="661273"/>
            </a:xfrm>
            <a:prstGeom prst="rect">
              <a:avLst/>
            </a:prstGeom>
          </p:spPr>
          <p:txBody>
            <a:bodyPr anchor="ctr" rtlCol="false" tIns="50800" lIns="50800" bIns="50800" rIns="50800"/>
            <a:lstStyle/>
            <a:p>
              <a:pPr algn="ctr">
                <a:lnSpc>
                  <a:spcPts val="3199"/>
                </a:lnSpc>
              </a:pPr>
            </a:p>
          </p:txBody>
        </p:sp>
      </p:grpSp>
      <p:grpSp>
        <p:nvGrpSpPr>
          <p:cNvPr name="Group 17" id="17"/>
          <p:cNvGrpSpPr/>
          <p:nvPr/>
        </p:nvGrpSpPr>
        <p:grpSpPr>
          <a:xfrm rot="0">
            <a:off x="11087150" y="2258789"/>
            <a:ext cx="6011028" cy="3033718"/>
            <a:chOff x="0" y="0"/>
            <a:chExt cx="1272505" cy="642223"/>
          </a:xfrm>
        </p:grpSpPr>
        <p:sp>
          <p:nvSpPr>
            <p:cNvPr name="Freeform 18" id="18"/>
            <p:cNvSpPr/>
            <p:nvPr/>
          </p:nvSpPr>
          <p:spPr>
            <a:xfrm flipH="false" flipV="false" rot="0">
              <a:off x="0" y="0"/>
              <a:ext cx="1272505" cy="642223"/>
            </a:xfrm>
            <a:custGeom>
              <a:avLst/>
              <a:gdLst/>
              <a:ahLst/>
              <a:cxnLst/>
              <a:rect r="r" b="b" t="t" l="l"/>
              <a:pathLst>
                <a:path h="642223" w="1272505">
                  <a:moveTo>
                    <a:pt x="0" y="0"/>
                  </a:moveTo>
                  <a:lnTo>
                    <a:pt x="1272505" y="0"/>
                  </a:lnTo>
                  <a:lnTo>
                    <a:pt x="1272505" y="642223"/>
                  </a:lnTo>
                  <a:lnTo>
                    <a:pt x="0" y="642223"/>
                  </a:lnTo>
                  <a:close/>
                </a:path>
              </a:pathLst>
            </a:custGeom>
            <a:solidFill>
              <a:srgbClr val="FFFFFF"/>
            </a:solidFill>
          </p:spPr>
        </p:sp>
        <p:sp>
          <p:nvSpPr>
            <p:cNvPr name="TextBox 19" id="19"/>
            <p:cNvSpPr txBox="true"/>
            <p:nvPr/>
          </p:nvSpPr>
          <p:spPr>
            <a:xfrm>
              <a:off x="0" y="-19050"/>
              <a:ext cx="1272505" cy="661273"/>
            </a:xfrm>
            <a:prstGeom prst="rect">
              <a:avLst/>
            </a:prstGeom>
          </p:spPr>
          <p:txBody>
            <a:bodyPr anchor="ctr" rtlCol="false" tIns="50800" lIns="50800" bIns="50800" rIns="50800"/>
            <a:lstStyle/>
            <a:p>
              <a:pPr algn="ctr">
                <a:lnSpc>
                  <a:spcPts val="3199"/>
                </a:lnSpc>
              </a:pPr>
            </a:p>
          </p:txBody>
        </p:sp>
      </p:grpSp>
      <p:grpSp>
        <p:nvGrpSpPr>
          <p:cNvPr name="Group 20" id="20"/>
          <p:cNvGrpSpPr/>
          <p:nvPr/>
        </p:nvGrpSpPr>
        <p:grpSpPr>
          <a:xfrm rot="0">
            <a:off x="0" y="0"/>
            <a:ext cx="2706456" cy="10287000"/>
            <a:chOff x="0" y="0"/>
            <a:chExt cx="712811" cy="2709333"/>
          </a:xfrm>
        </p:grpSpPr>
        <p:sp>
          <p:nvSpPr>
            <p:cNvPr name="Freeform 21" id="21"/>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22" id="22"/>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24" id="24"/>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25" id="25"/>
          <p:cNvSpPr/>
          <p:nvPr/>
        </p:nvSpPr>
        <p:spPr>
          <a:xfrm rot="0">
            <a:off x="-9525" y="6438013"/>
            <a:ext cx="3336378" cy="0"/>
          </a:xfrm>
          <a:prstGeom prst="line">
            <a:avLst/>
          </a:prstGeom>
          <a:ln cap="flat" w="19050">
            <a:solidFill>
              <a:srgbClr val="FFFFFF"/>
            </a:solidFill>
            <a:prstDash val="solid"/>
            <a:headEnd type="none" len="sm" w="sm"/>
            <a:tailEnd type="none" len="sm" w="sm"/>
          </a:ln>
        </p:spPr>
      </p:sp>
      <p:sp>
        <p:nvSpPr>
          <p:cNvPr name="AutoShape 26" id="26"/>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27" id="27"/>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28" id="28"/>
          <p:cNvGrpSpPr/>
          <p:nvPr/>
        </p:nvGrpSpPr>
        <p:grpSpPr>
          <a:xfrm rot="-5400000">
            <a:off x="1043293" y="3381868"/>
            <a:ext cx="1054911" cy="3160547"/>
            <a:chOff x="0" y="0"/>
            <a:chExt cx="277837" cy="832407"/>
          </a:xfrm>
        </p:grpSpPr>
        <p:sp>
          <p:nvSpPr>
            <p:cNvPr name="Freeform 29" id="29"/>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30" id="30"/>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4799221" y="3454715"/>
            <a:ext cx="5493383" cy="543205"/>
          </a:xfrm>
          <a:custGeom>
            <a:avLst/>
            <a:gdLst/>
            <a:ahLst/>
            <a:cxnLst/>
            <a:rect r="r" b="b" t="t" l="l"/>
            <a:pathLst>
              <a:path h="543205" w="5493383">
                <a:moveTo>
                  <a:pt x="0" y="0"/>
                </a:moveTo>
                <a:lnTo>
                  <a:pt x="5493383" y="0"/>
                </a:lnTo>
                <a:lnTo>
                  <a:pt x="5493383" y="543206"/>
                </a:lnTo>
                <a:lnTo>
                  <a:pt x="0" y="543206"/>
                </a:lnTo>
                <a:lnTo>
                  <a:pt x="0" y="0"/>
                </a:lnTo>
                <a:close/>
              </a:path>
            </a:pathLst>
          </a:custGeom>
          <a:blipFill>
            <a:blip r:embed="rId2"/>
            <a:stretch>
              <a:fillRect l="0" t="0" r="0" b="0"/>
            </a:stretch>
          </a:blipFill>
        </p:spPr>
      </p:sp>
      <p:sp>
        <p:nvSpPr>
          <p:cNvPr name="Freeform 32" id="32"/>
          <p:cNvSpPr/>
          <p:nvPr/>
        </p:nvSpPr>
        <p:spPr>
          <a:xfrm flipH="false" flipV="false" rot="0">
            <a:off x="4799221" y="4157541"/>
            <a:ext cx="5263675" cy="391104"/>
          </a:xfrm>
          <a:custGeom>
            <a:avLst/>
            <a:gdLst/>
            <a:ahLst/>
            <a:cxnLst/>
            <a:rect r="r" b="b" t="t" l="l"/>
            <a:pathLst>
              <a:path h="391104" w="5263675">
                <a:moveTo>
                  <a:pt x="0" y="0"/>
                </a:moveTo>
                <a:lnTo>
                  <a:pt x="5263675" y="0"/>
                </a:lnTo>
                <a:lnTo>
                  <a:pt x="5263675" y="391104"/>
                </a:lnTo>
                <a:lnTo>
                  <a:pt x="0" y="391104"/>
                </a:lnTo>
                <a:lnTo>
                  <a:pt x="0" y="0"/>
                </a:lnTo>
                <a:close/>
              </a:path>
            </a:pathLst>
          </a:custGeom>
          <a:blipFill>
            <a:blip r:embed="rId3"/>
            <a:stretch>
              <a:fillRect l="0" t="-9605" r="0" b="0"/>
            </a:stretch>
          </a:blipFill>
        </p:spPr>
      </p:sp>
      <p:sp>
        <p:nvSpPr>
          <p:cNvPr name="Freeform 33" id="33"/>
          <p:cNvSpPr/>
          <p:nvPr/>
        </p:nvSpPr>
        <p:spPr>
          <a:xfrm flipH="false" flipV="false" rot="0">
            <a:off x="11487200" y="3508373"/>
            <a:ext cx="3652846" cy="393383"/>
          </a:xfrm>
          <a:custGeom>
            <a:avLst/>
            <a:gdLst/>
            <a:ahLst/>
            <a:cxnLst/>
            <a:rect r="r" b="b" t="t" l="l"/>
            <a:pathLst>
              <a:path h="393383" w="3652846">
                <a:moveTo>
                  <a:pt x="0" y="0"/>
                </a:moveTo>
                <a:lnTo>
                  <a:pt x="3652845" y="0"/>
                </a:lnTo>
                <a:lnTo>
                  <a:pt x="3652845" y="393383"/>
                </a:lnTo>
                <a:lnTo>
                  <a:pt x="0" y="393383"/>
                </a:lnTo>
                <a:lnTo>
                  <a:pt x="0" y="0"/>
                </a:lnTo>
                <a:close/>
              </a:path>
            </a:pathLst>
          </a:custGeom>
          <a:blipFill>
            <a:blip r:embed="rId4"/>
            <a:stretch>
              <a:fillRect l="0" t="0" r="0" b="0"/>
            </a:stretch>
          </a:blipFill>
        </p:spPr>
      </p:sp>
      <p:sp>
        <p:nvSpPr>
          <p:cNvPr name="Freeform 34" id="34"/>
          <p:cNvSpPr/>
          <p:nvPr/>
        </p:nvSpPr>
        <p:spPr>
          <a:xfrm flipH="false" flipV="false" rot="0">
            <a:off x="11468150" y="4120831"/>
            <a:ext cx="4397533" cy="427814"/>
          </a:xfrm>
          <a:custGeom>
            <a:avLst/>
            <a:gdLst/>
            <a:ahLst/>
            <a:cxnLst/>
            <a:rect r="r" b="b" t="t" l="l"/>
            <a:pathLst>
              <a:path h="427814" w="4397533">
                <a:moveTo>
                  <a:pt x="0" y="0"/>
                </a:moveTo>
                <a:lnTo>
                  <a:pt x="4397532" y="0"/>
                </a:lnTo>
                <a:lnTo>
                  <a:pt x="4397532" y="427814"/>
                </a:lnTo>
                <a:lnTo>
                  <a:pt x="0" y="427814"/>
                </a:lnTo>
                <a:lnTo>
                  <a:pt x="0" y="0"/>
                </a:lnTo>
                <a:close/>
              </a:path>
            </a:pathLst>
          </a:custGeom>
          <a:blipFill>
            <a:blip r:embed="rId5"/>
            <a:stretch>
              <a:fillRect l="0" t="0" r="0" b="0"/>
            </a:stretch>
          </a:blipFill>
        </p:spPr>
      </p:sp>
      <p:sp>
        <p:nvSpPr>
          <p:cNvPr name="Freeform 35" id="35"/>
          <p:cNvSpPr/>
          <p:nvPr/>
        </p:nvSpPr>
        <p:spPr>
          <a:xfrm flipH="false" flipV="false" rot="0">
            <a:off x="5288931" y="7343820"/>
            <a:ext cx="10752030" cy="730554"/>
          </a:xfrm>
          <a:custGeom>
            <a:avLst/>
            <a:gdLst/>
            <a:ahLst/>
            <a:cxnLst/>
            <a:rect r="r" b="b" t="t" l="l"/>
            <a:pathLst>
              <a:path h="730554" w="10752030">
                <a:moveTo>
                  <a:pt x="0" y="0"/>
                </a:moveTo>
                <a:lnTo>
                  <a:pt x="10752030" y="0"/>
                </a:lnTo>
                <a:lnTo>
                  <a:pt x="10752030" y="730554"/>
                </a:lnTo>
                <a:lnTo>
                  <a:pt x="0" y="730554"/>
                </a:lnTo>
                <a:lnTo>
                  <a:pt x="0" y="0"/>
                </a:lnTo>
                <a:close/>
              </a:path>
            </a:pathLst>
          </a:custGeom>
          <a:blipFill>
            <a:blip r:embed="rId6"/>
            <a:stretch>
              <a:fillRect l="0" t="0" r="0" b="0"/>
            </a:stretch>
          </a:blipFill>
        </p:spPr>
      </p:sp>
      <p:sp>
        <p:nvSpPr>
          <p:cNvPr name="Freeform 36" id="36"/>
          <p:cNvSpPr/>
          <p:nvPr/>
        </p:nvSpPr>
        <p:spPr>
          <a:xfrm flipH="false" flipV="false" rot="0">
            <a:off x="8704984" y="6670024"/>
            <a:ext cx="3919925" cy="558328"/>
          </a:xfrm>
          <a:custGeom>
            <a:avLst/>
            <a:gdLst/>
            <a:ahLst/>
            <a:cxnLst/>
            <a:rect r="r" b="b" t="t" l="l"/>
            <a:pathLst>
              <a:path h="558328" w="3919925">
                <a:moveTo>
                  <a:pt x="0" y="0"/>
                </a:moveTo>
                <a:lnTo>
                  <a:pt x="3919925" y="0"/>
                </a:lnTo>
                <a:lnTo>
                  <a:pt x="3919925" y="558328"/>
                </a:lnTo>
                <a:lnTo>
                  <a:pt x="0" y="558328"/>
                </a:lnTo>
                <a:lnTo>
                  <a:pt x="0" y="0"/>
                </a:lnTo>
                <a:close/>
              </a:path>
            </a:pathLst>
          </a:custGeom>
          <a:blipFill>
            <a:blip r:embed="rId7"/>
            <a:stretch>
              <a:fillRect l="0" t="0" r="0" b="0"/>
            </a:stretch>
          </a:blipFill>
        </p:spPr>
      </p:sp>
      <p:sp>
        <p:nvSpPr>
          <p:cNvPr name="TextBox 37" id="37"/>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1.Forward process</a:t>
            </a:r>
          </a:p>
        </p:txBody>
      </p:sp>
      <p:sp>
        <p:nvSpPr>
          <p:cNvPr name="TextBox 38" id="38"/>
          <p:cNvSpPr txBox="true"/>
          <p:nvPr/>
        </p:nvSpPr>
        <p:spPr>
          <a:xfrm rot="0">
            <a:off x="5063843" y="2690751"/>
            <a:ext cx="4964139" cy="393700"/>
          </a:xfrm>
          <a:prstGeom prst="rect">
            <a:avLst/>
          </a:prstGeom>
        </p:spPr>
        <p:txBody>
          <a:bodyPr anchor="t" rtlCol="false" tIns="0" lIns="0" bIns="0" rIns="0">
            <a:spAutoFit/>
          </a:bodyPr>
          <a:lstStyle/>
          <a:p>
            <a:pPr algn="l">
              <a:lnSpc>
                <a:spcPts val="3199"/>
              </a:lnSpc>
              <a:spcBef>
                <a:spcPct val="0"/>
              </a:spcBef>
            </a:pPr>
            <a:r>
              <a:rPr lang="en-US" sz="2499" spc="374">
                <a:solidFill>
                  <a:srgbClr val="000000"/>
                </a:solidFill>
                <a:latin typeface="思源黑体 Medium"/>
              </a:rPr>
              <a:t>Markov chain</a:t>
            </a:r>
          </a:p>
        </p:txBody>
      </p:sp>
      <p:sp>
        <p:nvSpPr>
          <p:cNvPr name="TextBox 39" id="39"/>
          <p:cNvSpPr txBox="true"/>
          <p:nvPr/>
        </p:nvSpPr>
        <p:spPr>
          <a:xfrm rot="0">
            <a:off x="8182877" y="5873795"/>
            <a:ext cx="4964139" cy="393700"/>
          </a:xfrm>
          <a:prstGeom prst="rect">
            <a:avLst/>
          </a:prstGeom>
        </p:spPr>
        <p:txBody>
          <a:bodyPr anchor="t" rtlCol="false" tIns="0" lIns="0" bIns="0" rIns="0">
            <a:spAutoFit/>
          </a:bodyPr>
          <a:lstStyle/>
          <a:p>
            <a:pPr algn="l">
              <a:lnSpc>
                <a:spcPts val="3199"/>
              </a:lnSpc>
              <a:spcBef>
                <a:spcPct val="0"/>
              </a:spcBef>
            </a:pPr>
            <a:r>
              <a:rPr lang="en-US" sz="2499" spc="374">
                <a:solidFill>
                  <a:srgbClr val="000000"/>
                </a:solidFill>
                <a:latin typeface="思源黑体 Medium"/>
              </a:rPr>
              <a:t>Setting of  coefficients</a:t>
            </a:r>
          </a:p>
        </p:txBody>
      </p:sp>
      <p:sp>
        <p:nvSpPr>
          <p:cNvPr name="TextBox 40" id="40"/>
          <p:cNvSpPr txBox="true"/>
          <p:nvPr/>
        </p:nvSpPr>
        <p:spPr>
          <a:xfrm rot="0">
            <a:off x="11468150" y="2690751"/>
            <a:ext cx="4964139" cy="393700"/>
          </a:xfrm>
          <a:prstGeom prst="rect">
            <a:avLst/>
          </a:prstGeom>
        </p:spPr>
        <p:txBody>
          <a:bodyPr anchor="t" rtlCol="false" tIns="0" lIns="0" bIns="0" rIns="0">
            <a:spAutoFit/>
          </a:bodyPr>
          <a:lstStyle/>
          <a:p>
            <a:pPr algn="l">
              <a:lnSpc>
                <a:spcPts val="3199"/>
              </a:lnSpc>
              <a:spcBef>
                <a:spcPct val="0"/>
              </a:spcBef>
            </a:pPr>
            <a:r>
              <a:rPr lang="en-US" sz="2499" spc="374">
                <a:solidFill>
                  <a:srgbClr val="000000"/>
                </a:solidFill>
                <a:latin typeface="思源黑体 Medium"/>
              </a:rPr>
              <a:t>Limiting distribution</a:t>
            </a:r>
          </a:p>
        </p:txBody>
      </p:sp>
      <p:sp>
        <p:nvSpPr>
          <p:cNvPr name="TextBox 41" id="41"/>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42" id="42"/>
          <p:cNvSpPr txBox="true"/>
          <p:nvPr/>
        </p:nvSpPr>
        <p:spPr>
          <a:xfrm rot="0">
            <a:off x="310199" y="4718175"/>
            <a:ext cx="2086058" cy="440309"/>
          </a:xfrm>
          <a:prstGeom prst="rect">
            <a:avLst/>
          </a:prstGeom>
        </p:spPr>
        <p:txBody>
          <a:bodyPr anchor="t" rtlCol="false" tIns="0" lIns="0" bIns="0" rIns="0">
            <a:spAutoFit/>
          </a:bodyPr>
          <a:lstStyle/>
          <a:p>
            <a:pPr algn="ctr" marL="0" indent="0" lvl="0">
              <a:lnSpc>
                <a:spcPts val="3328"/>
              </a:lnSpc>
              <a:spcBef>
                <a:spcPct val="0"/>
              </a:spcBef>
            </a:pPr>
            <a:r>
              <a:rPr lang="en-US" sz="2600" spc="520" strike="noStrike" u="none">
                <a:solidFill>
                  <a:srgbClr val="304370"/>
                </a:solidFill>
                <a:latin typeface="Aharoni CLM Bold"/>
              </a:rPr>
              <a:t>DDPM</a:t>
            </a:r>
          </a:p>
        </p:txBody>
      </p:sp>
      <p:sp>
        <p:nvSpPr>
          <p:cNvPr name="TextBox 43" id="43"/>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44" id="44"/>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45" id="45"/>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46" id="46"/>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47" id="47"/>
          <p:cNvGrpSpPr/>
          <p:nvPr/>
        </p:nvGrpSpPr>
        <p:grpSpPr>
          <a:xfrm rot="0">
            <a:off x="648548" y="651116"/>
            <a:ext cx="1203313" cy="1203313"/>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
        <p:nvSpPr>
          <p:cNvPr name="TextBox 49" id="49"/>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50" id="50"/>
          <p:cNvGrpSpPr/>
          <p:nvPr/>
        </p:nvGrpSpPr>
        <p:grpSpPr>
          <a:xfrm rot="0">
            <a:off x="648548" y="651116"/>
            <a:ext cx="1189369" cy="1203313"/>
            <a:chOff x="0" y="0"/>
            <a:chExt cx="1585825" cy="1604417"/>
          </a:xfrm>
        </p:grpSpPr>
        <p:grpSp>
          <p:nvGrpSpPr>
            <p:cNvPr name="Group 51" id="51"/>
            <p:cNvGrpSpPr/>
            <p:nvPr/>
          </p:nvGrpSpPr>
          <p:grpSpPr>
            <a:xfrm rot="0">
              <a:off x="0" y="0"/>
              <a:ext cx="1585825" cy="1585825"/>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53" id="53"/>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54" id="54"/>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9"/>
              <a:stretch>
                <a:fillRect l="0" t="0" r="0" b="0"/>
              </a:stretch>
            </a:blipFill>
          </p:spPr>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25983" y="2258789"/>
            <a:ext cx="252300" cy="3033718"/>
            <a:chOff x="0" y="0"/>
            <a:chExt cx="53411" cy="642223"/>
          </a:xfrm>
        </p:grpSpPr>
        <p:sp>
          <p:nvSpPr>
            <p:cNvPr name="Freeform 3" id="3"/>
            <p:cNvSpPr/>
            <p:nvPr/>
          </p:nvSpPr>
          <p:spPr>
            <a:xfrm flipH="false" flipV="false" rot="0">
              <a:off x="0" y="0"/>
              <a:ext cx="53411" cy="642223"/>
            </a:xfrm>
            <a:custGeom>
              <a:avLst/>
              <a:gdLst/>
              <a:ahLst/>
              <a:cxnLst/>
              <a:rect r="r" b="b" t="t" l="l"/>
              <a:pathLst>
                <a:path h="642223" w="53411">
                  <a:moveTo>
                    <a:pt x="0" y="0"/>
                  </a:moveTo>
                  <a:lnTo>
                    <a:pt x="53411" y="0"/>
                  </a:lnTo>
                  <a:lnTo>
                    <a:pt x="53411" y="642223"/>
                  </a:lnTo>
                  <a:lnTo>
                    <a:pt x="0" y="642223"/>
                  </a:lnTo>
                  <a:close/>
                </a:path>
              </a:pathLst>
            </a:custGeom>
            <a:solidFill>
              <a:srgbClr val="304370"/>
            </a:solidFill>
          </p:spPr>
        </p:sp>
        <p:sp>
          <p:nvSpPr>
            <p:cNvPr name="TextBox 4" id="4"/>
            <p:cNvSpPr txBox="true"/>
            <p:nvPr/>
          </p:nvSpPr>
          <p:spPr>
            <a:xfrm>
              <a:off x="0" y="-19050"/>
              <a:ext cx="53411" cy="661273"/>
            </a:xfrm>
            <a:prstGeom prst="rect">
              <a:avLst/>
            </a:prstGeom>
          </p:spPr>
          <p:txBody>
            <a:bodyPr anchor="ctr" rtlCol="false" tIns="50800" lIns="50800" bIns="50800" rIns="50800"/>
            <a:lstStyle/>
            <a:p>
              <a:pPr algn="ctr">
                <a:lnSpc>
                  <a:spcPts val="3199"/>
                </a:lnSpc>
              </a:pPr>
            </a:p>
          </p:txBody>
        </p:sp>
      </p:grpSp>
      <p:grpSp>
        <p:nvGrpSpPr>
          <p:cNvPr name="Group 5" id="5"/>
          <p:cNvGrpSpPr/>
          <p:nvPr/>
        </p:nvGrpSpPr>
        <p:grpSpPr>
          <a:xfrm rot="0">
            <a:off x="4425983" y="5680438"/>
            <a:ext cx="252300" cy="3033718"/>
            <a:chOff x="0" y="0"/>
            <a:chExt cx="53411" cy="642223"/>
          </a:xfrm>
        </p:grpSpPr>
        <p:sp>
          <p:nvSpPr>
            <p:cNvPr name="Freeform 6" id="6"/>
            <p:cNvSpPr/>
            <p:nvPr/>
          </p:nvSpPr>
          <p:spPr>
            <a:xfrm flipH="false" flipV="false" rot="0">
              <a:off x="0" y="0"/>
              <a:ext cx="53411" cy="642223"/>
            </a:xfrm>
            <a:custGeom>
              <a:avLst/>
              <a:gdLst/>
              <a:ahLst/>
              <a:cxnLst/>
              <a:rect r="r" b="b" t="t" l="l"/>
              <a:pathLst>
                <a:path h="642223" w="53411">
                  <a:moveTo>
                    <a:pt x="0" y="0"/>
                  </a:moveTo>
                  <a:lnTo>
                    <a:pt x="53411" y="0"/>
                  </a:lnTo>
                  <a:lnTo>
                    <a:pt x="53411" y="642223"/>
                  </a:lnTo>
                  <a:lnTo>
                    <a:pt x="0" y="642223"/>
                  </a:lnTo>
                  <a:close/>
                </a:path>
              </a:pathLst>
            </a:custGeom>
            <a:solidFill>
              <a:srgbClr val="6083BA"/>
            </a:solidFill>
          </p:spPr>
        </p:sp>
        <p:sp>
          <p:nvSpPr>
            <p:cNvPr name="TextBox 7" id="7"/>
            <p:cNvSpPr txBox="true"/>
            <p:nvPr/>
          </p:nvSpPr>
          <p:spPr>
            <a:xfrm>
              <a:off x="0" y="-19050"/>
              <a:ext cx="53411" cy="661273"/>
            </a:xfrm>
            <a:prstGeom prst="rect">
              <a:avLst/>
            </a:prstGeom>
          </p:spPr>
          <p:txBody>
            <a:bodyPr anchor="ctr" rtlCol="false" tIns="50800" lIns="50800" bIns="50800" rIns="50800"/>
            <a:lstStyle/>
            <a:p>
              <a:pPr algn="ctr">
                <a:lnSpc>
                  <a:spcPts val="3199"/>
                </a:lnSpc>
              </a:pPr>
            </a:p>
          </p:txBody>
        </p:sp>
      </p:grpSp>
      <p:grpSp>
        <p:nvGrpSpPr>
          <p:cNvPr name="Group 8" id="8"/>
          <p:cNvGrpSpPr/>
          <p:nvPr/>
        </p:nvGrpSpPr>
        <p:grpSpPr>
          <a:xfrm rot="0">
            <a:off x="10834850" y="2258789"/>
            <a:ext cx="252300" cy="3033718"/>
            <a:chOff x="0" y="0"/>
            <a:chExt cx="53411" cy="642223"/>
          </a:xfrm>
        </p:grpSpPr>
        <p:sp>
          <p:nvSpPr>
            <p:cNvPr name="Freeform 9" id="9"/>
            <p:cNvSpPr/>
            <p:nvPr/>
          </p:nvSpPr>
          <p:spPr>
            <a:xfrm flipH="false" flipV="false" rot="0">
              <a:off x="0" y="0"/>
              <a:ext cx="53411" cy="642223"/>
            </a:xfrm>
            <a:custGeom>
              <a:avLst/>
              <a:gdLst/>
              <a:ahLst/>
              <a:cxnLst/>
              <a:rect r="r" b="b" t="t" l="l"/>
              <a:pathLst>
                <a:path h="642223" w="53411">
                  <a:moveTo>
                    <a:pt x="0" y="0"/>
                  </a:moveTo>
                  <a:lnTo>
                    <a:pt x="53411" y="0"/>
                  </a:lnTo>
                  <a:lnTo>
                    <a:pt x="53411" y="642223"/>
                  </a:lnTo>
                  <a:lnTo>
                    <a:pt x="0" y="642223"/>
                  </a:lnTo>
                  <a:close/>
                </a:path>
              </a:pathLst>
            </a:custGeom>
            <a:solidFill>
              <a:srgbClr val="6083BA"/>
            </a:solidFill>
          </p:spPr>
        </p:sp>
        <p:sp>
          <p:nvSpPr>
            <p:cNvPr name="TextBox 10" id="10"/>
            <p:cNvSpPr txBox="true"/>
            <p:nvPr/>
          </p:nvSpPr>
          <p:spPr>
            <a:xfrm>
              <a:off x="0" y="-19050"/>
              <a:ext cx="53411" cy="661273"/>
            </a:xfrm>
            <a:prstGeom prst="rect">
              <a:avLst/>
            </a:prstGeom>
          </p:spPr>
          <p:txBody>
            <a:bodyPr anchor="ctr" rtlCol="false" tIns="50800" lIns="50800" bIns="50800" rIns="50800"/>
            <a:lstStyle/>
            <a:p>
              <a:pPr algn="ctr">
                <a:lnSpc>
                  <a:spcPts val="3199"/>
                </a:lnSpc>
              </a:pPr>
            </a:p>
          </p:txBody>
        </p:sp>
      </p:grpSp>
      <p:grpSp>
        <p:nvGrpSpPr>
          <p:cNvPr name="Group 11" id="11"/>
          <p:cNvGrpSpPr/>
          <p:nvPr/>
        </p:nvGrpSpPr>
        <p:grpSpPr>
          <a:xfrm rot="0">
            <a:off x="4678283" y="2258789"/>
            <a:ext cx="5759180" cy="3033718"/>
            <a:chOff x="0" y="0"/>
            <a:chExt cx="1219190" cy="642223"/>
          </a:xfrm>
        </p:grpSpPr>
        <p:sp>
          <p:nvSpPr>
            <p:cNvPr name="Freeform 12" id="12"/>
            <p:cNvSpPr/>
            <p:nvPr/>
          </p:nvSpPr>
          <p:spPr>
            <a:xfrm flipH="false" flipV="false" rot="0">
              <a:off x="0" y="0"/>
              <a:ext cx="1219190" cy="642223"/>
            </a:xfrm>
            <a:custGeom>
              <a:avLst/>
              <a:gdLst/>
              <a:ahLst/>
              <a:cxnLst/>
              <a:rect r="r" b="b" t="t" l="l"/>
              <a:pathLst>
                <a:path h="642223" w="1219190">
                  <a:moveTo>
                    <a:pt x="0" y="0"/>
                  </a:moveTo>
                  <a:lnTo>
                    <a:pt x="1219190" y="0"/>
                  </a:lnTo>
                  <a:lnTo>
                    <a:pt x="1219190" y="642223"/>
                  </a:lnTo>
                  <a:lnTo>
                    <a:pt x="0" y="642223"/>
                  </a:lnTo>
                  <a:close/>
                </a:path>
              </a:pathLst>
            </a:custGeom>
            <a:solidFill>
              <a:srgbClr val="FFFFFF"/>
            </a:solidFill>
          </p:spPr>
        </p:sp>
        <p:sp>
          <p:nvSpPr>
            <p:cNvPr name="TextBox 13" id="13"/>
            <p:cNvSpPr txBox="true"/>
            <p:nvPr/>
          </p:nvSpPr>
          <p:spPr>
            <a:xfrm>
              <a:off x="0" y="-19050"/>
              <a:ext cx="1219190" cy="661273"/>
            </a:xfrm>
            <a:prstGeom prst="rect">
              <a:avLst/>
            </a:prstGeom>
          </p:spPr>
          <p:txBody>
            <a:bodyPr anchor="ctr" rtlCol="false" tIns="50800" lIns="50800" bIns="50800" rIns="50800"/>
            <a:lstStyle/>
            <a:p>
              <a:pPr algn="ctr">
                <a:lnSpc>
                  <a:spcPts val="3199"/>
                </a:lnSpc>
              </a:pPr>
            </a:p>
          </p:txBody>
        </p:sp>
      </p:grpSp>
      <p:grpSp>
        <p:nvGrpSpPr>
          <p:cNvPr name="Group 14" id="14"/>
          <p:cNvGrpSpPr/>
          <p:nvPr/>
        </p:nvGrpSpPr>
        <p:grpSpPr>
          <a:xfrm rot="0">
            <a:off x="4678283" y="5680438"/>
            <a:ext cx="12168046" cy="3033718"/>
            <a:chOff x="0" y="0"/>
            <a:chExt cx="2575916" cy="642223"/>
          </a:xfrm>
        </p:grpSpPr>
        <p:sp>
          <p:nvSpPr>
            <p:cNvPr name="Freeform 15" id="15"/>
            <p:cNvSpPr/>
            <p:nvPr/>
          </p:nvSpPr>
          <p:spPr>
            <a:xfrm flipH="false" flipV="false" rot="0">
              <a:off x="0" y="0"/>
              <a:ext cx="2575916" cy="642223"/>
            </a:xfrm>
            <a:custGeom>
              <a:avLst/>
              <a:gdLst/>
              <a:ahLst/>
              <a:cxnLst/>
              <a:rect r="r" b="b" t="t" l="l"/>
              <a:pathLst>
                <a:path h="642223" w="2575916">
                  <a:moveTo>
                    <a:pt x="0" y="0"/>
                  </a:moveTo>
                  <a:lnTo>
                    <a:pt x="2575916" y="0"/>
                  </a:lnTo>
                  <a:lnTo>
                    <a:pt x="2575916" y="642223"/>
                  </a:lnTo>
                  <a:lnTo>
                    <a:pt x="0" y="642223"/>
                  </a:lnTo>
                  <a:close/>
                </a:path>
              </a:pathLst>
            </a:custGeom>
            <a:solidFill>
              <a:srgbClr val="FFFFFF"/>
            </a:solidFill>
          </p:spPr>
        </p:sp>
        <p:sp>
          <p:nvSpPr>
            <p:cNvPr name="TextBox 16" id="16"/>
            <p:cNvSpPr txBox="true"/>
            <p:nvPr/>
          </p:nvSpPr>
          <p:spPr>
            <a:xfrm>
              <a:off x="0" y="-19050"/>
              <a:ext cx="2575916" cy="661273"/>
            </a:xfrm>
            <a:prstGeom prst="rect">
              <a:avLst/>
            </a:prstGeom>
          </p:spPr>
          <p:txBody>
            <a:bodyPr anchor="ctr" rtlCol="false" tIns="50800" lIns="50800" bIns="50800" rIns="50800"/>
            <a:lstStyle/>
            <a:p>
              <a:pPr algn="ctr">
                <a:lnSpc>
                  <a:spcPts val="3199"/>
                </a:lnSpc>
              </a:pPr>
            </a:p>
          </p:txBody>
        </p:sp>
      </p:grpSp>
      <p:grpSp>
        <p:nvGrpSpPr>
          <p:cNvPr name="Group 17" id="17"/>
          <p:cNvGrpSpPr/>
          <p:nvPr/>
        </p:nvGrpSpPr>
        <p:grpSpPr>
          <a:xfrm rot="0">
            <a:off x="11087150" y="2258789"/>
            <a:ext cx="5759180" cy="3033718"/>
            <a:chOff x="0" y="0"/>
            <a:chExt cx="1219190" cy="642223"/>
          </a:xfrm>
        </p:grpSpPr>
        <p:sp>
          <p:nvSpPr>
            <p:cNvPr name="Freeform 18" id="18"/>
            <p:cNvSpPr/>
            <p:nvPr/>
          </p:nvSpPr>
          <p:spPr>
            <a:xfrm flipH="false" flipV="false" rot="0">
              <a:off x="0" y="0"/>
              <a:ext cx="1219190" cy="642223"/>
            </a:xfrm>
            <a:custGeom>
              <a:avLst/>
              <a:gdLst/>
              <a:ahLst/>
              <a:cxnLst/>
              <a:rect r="r" b="b" t="t" l="l"/>
              <a:pathLst>
                <a:path h="642223" w="1219190">
                  <a:moveTo>
                    <a:pt x="0" y="0"/>
                  </a:moveTo>
                  <a:lnTo>
                    <a:pt x="1219190" y="0"/>
                  </a:lnTo>
                  <a:lnTo>
                    <a:pt x="1219190" y="642223"/>
                  </a:lnTo>
                  <a:lnTo>
                    <a:pt x="0" y="642223"/>
                  </a:lnTo>
                  <a:close/>
                </a:path>
              </a:pathLst>
            </a:custGeom>
            <a:solidFill>
              <a:srgbClr val="FFFFFF"/>
            </a:solidFill>
          </p:spPr>
        </p:sp>
        <p:sp>
          <p:nvSpPr>
            <p:cNvPr name="TextBox 19" id="19"/>
            <p:cNvSpPr txBox="true"/>
            <p:nvPr/>
          </p:nvSpPr>
          <p:spPr>
            <a:xfrm>
              <a:off x="0" y="-19050"/>
              <a:ext cx="1219190" cy="661273"/>
            </a:xfrm>
            <a:prstGeom prst="rect">
              <a:avLst/>
            </a:prstGeom>
          </p:spPr>
          <p:txBody>
            <a:bodyPr anchor="ctr" rtlCol="false" tIns="50800" lIns="50800" bIns="50800" rIns="50800"/>
            <a:lstStyle/>
            <a:p>
              <a:pPr algn="ctr">
                <a:lnSpc>
                  <a:spcPts val="3199"/>
                </a:lnSpc>
              </a:pPr>
            </a:p>
          </p:txBody>
        </p:sp>
      </p:grpSp>
      <p:grpSp>
        <p:nvGrpSpPr>
          <p:cNvPr name="Group 20" id="20"/>
          <p:cNvGrpSpPr/>
          <p:nvPr/>
        </p:nvGrpSpPr>
        <p:grpSpPr>
          <a:xfrm rot="0">
            <a:off x="0" y="0"/>
            <a:ext cx="2706456" cy="10287000"/>
            <a:chOff x="0" y="0"/>
            <a:chExt cx="712811" cy="2709333"/>
          </a:xfrm>
        </p:grpSpPr>
        <p:sp>
          <p:nvSpPr>
            <p:cNvPr name="Freeform 21" id="21"/>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22" id="22"/>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24" id="24"/>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25" id="25"/>
          <p:cNvSpPr/>
          <p:nvPr/>
        </p:nvSpPr>
        <p:spPr>
          <a:xfrm rot="0">
            <a:off x="-9525" y="6438013"/>
            <a:ext cx="3336378" cy="0"/>
          </a:xfrm>
          <a:prstGeom prst="line">
            <a:avLst/>
          </a:prstGeom>
          <a:ln cap="flat" w="19050">
            <a:solidFill>
              <a:srgbClr val="FFFFFF"/>
            </a:solidFill>
            <a:prstDash val="solid"/>
            <a:headEnd type="none" len="sm" w="sm"/>
            <a:tailEnd type="none" len="sm" w="sm"/>
          </a:ln>
        </p:spPr>
      </p:sp>
      <p:sp>
        <p:nvSpPr>
          <p:cNvPr name="AutoShape 26" id="26"/>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27" id="27"/>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28" id="28"/>
          <p:cNvGrpSpPr/>
          <p:nvPr/>
        </p:nvGrpSpPr>
        <p:grpSpPr>
          <a:xfrm rot="-5400000">
            <a:off x="1043293" y="3381868"/>
            <a:ext cx="1054911" cy="3160547"/>
            <a:chOff x="0" y="0"/>
            <a:chExt cx="277837" cy="832407"/>
          </a:xfrm>
        </p:grpSpPr>
        <p:sp>
          <p:nvSpPr>
            <p:cNvPr name="Freeform 29" id="29"/>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30" id="30"/>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4873616" y="3502365"/>
            <a:ext cx="5344593" cy="991112"/>
          </a:xfrm>
          <a:custGeom>
            <a:avLst/>
            <a:gdLst/>
            <a:ahLst/>
            <a:cxnLst/>
            <a:rect r="r" b="b" t="t" l="l"/>
            <a:pathLst>
              <a:path h="991112" w="5344593">
                <a:moveTo>
                  <a:pt x="0" y="0"/>
                </a:moveTo>
                <a:lnTo>
                  <a:pt x="5344593" y="0"/>
                </a:lnTo>
                <a:lnTo>
                  <a:pt x="5344593" y="991112"/>
                </a:lnTo>
                <a:lnTo>
                  <a:pt x="0" y="991112"/>
                </a:lnTo>
                <a:lnTo>
                  <a:pt x="0" y="0"/>
                </a:lnTo>
                <a:close/>
              </a:path>
            </a:pathLst>
          </a:custGeom>
          <a:blipFill>
            <a:blip r:embed="rId2"/>
            <a:stretch>
              <a:fillRect l="0" t="0" r="0" b="0"/>
            </a:stretch>
          </a:blipFill>
        </p:spPr>
      </p:sp>
      <p:sp>
        <p:nvSpPr>
          <p:cNvPr name="Freeform 32" id="32"/>
          <p:cNvSpPr/>
          <p:nvPr/>
        </p:nvSpPr>
        <p:spPr>
          <a:xfrm flipH="false" flipV="false" rot="0">
            <a:off x="11741792" y="3730459"/>
            <a:ext cx="2439086" cy="376855"/>
          </a:xfrm>
          <a:custGeom>
            <a:avLst/>
            <a:gdLst/>
            <a:ahLst/>
            <a:cxnLst/>
            <a:rect r="r" b="b" t="t" l="l"/>
            <a:pathLst>
              <a:path h="376855" w="2439086">
                <a:moveTo>
                  <a:pt x="0" y="0"/>
                </a:moveTo>
                <a:lnTo>
                  <a:pt x="2439086" y="0"/>
                </a:lnTo>
                <a:lnTo>
                  <a:pt x="2439086" y="376855"/>
                </a:lnTo>
                <a:lnTo>
                  <a:pt x="0" y="376855"/>
                </a:lnTo>
                <a:lnTo>
                  <a:pt x="0" y="0"/>
                </a:lnTo>
                <a:close/>
              </a:path>
            </a:pathLst>
          </a:custGeom>
          <a:blipFill>
            <a:blip r:embed="rId3"/>
            <a:stretch>
              <a:fillRect l="0" t="0" r="0" b="0"/>
            </a:stretch>
          </a:blipFill>
        </p:spPr>
      </p:sp>
      <p:sp>
        <p:nvSpPr>
          <p:cNvPr name="Freeform 33" id="33"/>
          <p:cNvSpPr/>
          <p:nvPr/>
        </p:nvSpPr>
        <p:spPr>
          <a:xfrm flipH="false" flipV="false" rot="0">
            <a:off x="7260084" y="7689712"/>
            <a:ext cx="7004446" cy="434056"/>
          </a:xfrm>
          <a:custGeom>
            <a:avLst/>
            <a:gdLst/>
            <a:ahLst/>
            <a:cxnLst/>
            <a:rect r="r" b="b" t="t" l="l"/>
            <a:pathLst>
              <a:path h="434056" w="7004446">
                <a:moveTo>
                  <a:pt x="0" y="0"/>
                </a:moveTo>
                <a:lnTo>
                  <a:pt x="7004446" y="0"/>
                </a:lnTo>
                <a:lnTo>
                  <a:pt x="7004446" y="434056"/>
                </a:lnTo>
                <a:lnTo>
                  <a:pt x="0" y="434056"/>
                </a:lnTo>
                <a:lnTo>
                  <a:pt x="0" y="0"/>
                </a:lnTo>
                <a:close/>
              </a:path>
            </a:pathLst>
          </a:custGeom>
          <a:blipFill>
            <a:blip r:embed="rId4"/>
            <a:stretch>
              <a:fillRect l="0" t="-4110" r="0" b="0"/>
            </a:stretch>
          </a:blipFill>
        </p:spPr>
      </p:sp>
      <p:sp>
        <p:nvSpPr>
          <p:cNvPr name="Freeform 34" id="34"/>
          <p:cNvSpPr/>
          <p:nvPr/>
        </p:nvSpPr>
        <p:spPr>
          <a:xfrm flipH="false" flipV="false" rot="0">
            <a:off x="7545912" y="6897978"/>
            <a:ext cx="6389100" cy="598638"/>
          </a:xfrm>
          <a:custGeom>
            <a:avLst/>
            <a:gdLst/>
            <a:ahLst/>
            <a:cxnLst/>
            <a:rect r="r" b="b" t="t" l="l"/>
            <a:pathLst>
              <a:path h="598638" w="6389100">
                <a:moveTo>
                  <a:pt x="0" y="0"/>
                </a:moveTo>
                <a:lnTo>
                  <a:pt x="6389101" y="0"/>
                </a:lnTo>
                <a:lnTo>
                  <a:pt x="6389101" y="598639"/>
                </a:lnTo>
                <a:lnTo>
                  <a:pt x="0" y="598639"/>
                </a:lnTo>
                <a:lnTo>
                  <a:pt x="0" y="0"/>
                </a:lnTo>
                <a:close/>
              </a:path>
            </a:pathLst>
          </a:custGeom>
          <a:blipFill>
            <a:blip r:embed="rId5"/>
            <a:stretch>
              <a:fillRect l="0" t="0" r="0" b="0"/>
            </a:stretch>
          </a:blipFill>
        </p:spPr>
      </p:sp>
      <p:sp>
        <p:nvSpPr>
          <p:cNvPr name="TextBox 35" id="35"/>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2.Backward process</a:t>
            </a:r>
          </a:p>
        </p:txBody>
      </p:sp>
      <p:sp>
        <p:nvSpPr>
          <p:cNvPr name="TextBox 36" id="36"/>
          <p:cNvSpPr txBox="true"/>
          <p:nvPr/>
        </p:nvSpPr>
        <p:spPr>
          <a:xfrm rot="0">
            <a:off x="5063843" y="2690751"/>
            <a:ext cx="4964139" cy="393700"/>
          </a:xfrm>
          <a:prstGeom prst="rect">
            <a:avLst/>
          </a:prstGeom>
        </p:spPr>
        <p:txBody>
          <a:bodyPr anchor="t" rtlCol="false" tIns="0" lIns="0" bIns="0" rIns="0">
            <a:spAutoFit/>
          </a:bodyPr>
          <a:lstStyle/>
          <a:p>
            <a:pPr algn="l">
              <a:lnSpc>
                <a:spcPts val="3199"/>
              </a:lnSpc>
              <a:spcBef>
                <a:spcPct val="0"/>
              </a:spcBef>
            </a:pPr>
            <a:r>
              <a:rPr lang="en-US" sz="2499" spc="374">
                <a:solidFill>
                  <a:srgbClr val="000000"/>
                </a:solidFill>
                <a:latin typeface="思源黑体 Bold"/>
              </a:rPr>
              <a:t>Bayesian formula</a:t>
            </a:r>
          </a:p>
        </p:txBody>
      </p:sp>
      <p:sp>
        <p:nvSpPr>
          <p:cNvPr name="TextBox 37" id="37"/>
          <p:cNvSpPr txBox="true"/>
          <p:nvPr/>
        </p:nvSpPr>
        <p:spPr>
          <a:xfrm rot="0">
            <a:off x="9216739" y="6241163"/>
            <a:ext cx="4964139" cy="393700"/>
          </a:xfrm>
          <a:prstGeom prst="rect">
            <a:avLst/>
          </a:prstGeom>
        </p:spPr>
        <p:txBody>
          <a:bodyPr anchor="t" rtlCol="false" tIns="0" lIns="0" bIns="0" rIns="0">
            <a:spAutoFit/>
          </a:bodyPr>
          <a:lstStyle/>
          <a:p>
            <a:pPr algn="l">
              <a:lnSpc>
                <a:spcPts val="3199"/>
              </a:lnSpc>
              <a:spcBef>
                <a:spcPct val="0"/>
              </a:spcBef>
            </a:pPr>
            <a:r>
              <a:rPr lang="en-US" sz="2499" spc="374">
                <a:solidFill>
                  <a:srgbClr val="000000"/>
                </a:solidFill>
                <a:latin typeface="思源黑体 Bold"/>
              </a:rPr>
              <a:t>Model setting</a:t>
            </a:r>
          </a:p>
        </p:txBody>
      </p:sp>
      <p:sp>
        <p:nvSpPr>
          <p:cNvPr name="TextBox 38" id="38"/>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39" id="39"/>
          <p:cNvSpPr txBox="true"/>
          <p:nvPr/>
        </p:nvSpPr>
        <p:spPr>
          <a:xfrm rot="0">
            <a:off x="310199" y="4718175"/>
            <a:ext cx="2086058" cy="440309"/>
          </a:xfrm>
          <a:prstGeom prst="rect">
            <a:avLst/>
          </a:prstGeom>
        </p:spPr>
        <p:txBody>
          <a:bodyPr anchor="t" rtlCol="false" tIns="0" lIns="0" bIns="0" rIns="0">
            <a:spAutoFit/>
          </a:bodyPr>
          <a:lstStyle/>
          <a:p>
            <a:pPr algn="ctr" marL="0" indent="0" lvl="0">
              <a:lnSpc>
                <a:spcPts val="3328"/>
              </a:lnSpc>
              <a:spcBef>
                <a:spcPct val="0"/>
              </a:spcBef>
            </a:pPr>
            <a:r>
              <a:rPr lang="en-US" sz="2600" spc="520" strike="noStrike" u="none">
                <a:solidFill>
                  <a:srgbClr val="304370"/>
                </a:solidFill>
                <a:latin typeface="Aharoni CLM Bold"/>
              </a:rPr>
              <a:t>DDPM</a:t>
            </a:r>
          </a:p>
        </p:txBody>
      </p:sp>
      <p:sp>
        <p:nvSpPr>
          <p:cNvPr name="TextBox 40" id="40"/>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41" id="41"/>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42" id="42"/>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43" id="43"/>
          <p:cNvSpPr txBox="true"/>
          <p:nvPr/>
        </p:nvSpPr>
        <p:spPr>
          <a:xfrm rot="0">
            <a:off x="10027982" y="2635420"/>
            <a:ext cx="6400606" cy="514350"/>
          </a:xfrm>
          <a:prstGeom prst="rect">
            <a:avLst/>
          </a:prstGeom>
        </p:spPr>
        <p:txBody>
          <a:bodyPr anchor="t" rtlCol="false" tIns="0" lIns="0" bIns="0" rIns="0">
            <a:spAutoFit/>
          </a:bodyPr>
          <a:lstStyle/>
          <a:p>
            <a:pPr algn="ctr">
              <a:lnSpc>
                <a:spcPts val="4499"/>
              </a:lnSpc>
              <a:spcBef>
                <a:spcPct val="0"/>
              </a:spcBef>
            </a:pPr>
            <a:r>
              <a:rPr lang="en-US" sz="2499" spc="249">
                <a:solidFill>
                  <a:srgbClr val="000000"/>
                </a:solidFill>
                <a:latin typeface="思源黑体 Bold"/>
              </a:rPr>
              <a:t> Deep learning net</a:t>
            </a:r>
          </a:p>
        </p:txBody>
      </p:sp>
      <p:sp>
        <p:nvSpPr>
          <p:cNvPr name="TextBox 44" id="44"/>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45" id="45"/>
          <p:cNvGrpSpPr/>
          <p:nvPr/>
        </p:nvGrpSpPr>
        <p:grpSpPr>
          <a:xfrm rot="0">
            <a:off x="648548" y="651116"/>
            <a:ext cx="1203313" cy="1203313"/>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TextBox 47" id="47"/>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48" id="48"/>
          <p:cNvGrpSpPr/>
          <p:nvPr/>
        </p:nvGrpSpPr>
        <p:grpSpPr>
          <a:xfrm rot="0">
            <a:off x="648548" y="651116"/>
            <a:ext cx="1189369" cy="1203313"/>
            <a:chOff x="0" y="0"/>
            <a:chExt cx="1585825" cy="1604417"/>
          </a:xfrm>
        </p:grpSpPr>
        <p:grpSp>
          <p:nvGrpSpPr>
            <p:cNvPr name="Group 49" id="49"/>
            <p:cNvGrpSpPr/>
            <p:nvPr/>
          </p:nvGrpSpPr>
          <p:grpSpPr>
            <a:xfrm rot="0">
              <a:off x="0" y="0"/>
              <a:ext cx="1585825" cy="1585825"/>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51" id="51"/>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52" id="52"/>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7"/>
              <a:stretch>
                <a:fillRect l="0" t="0" r="0" b="0"/>
              </a:stretch>
            </a:blipFill>
          </p:spPr>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25983" y="2258789"/>
            <a:ext cx="252300" cy="3033718"/>
            <a:chOff x="0" y="0"/>
            <a:chExt cx="53411" cy="642223"/>
          </a:xfrm>
        </p:grpSpPr>
        <p:sp>
          <p:nvSpPr>
            <p:cNvPr name="Freeform 3" id="3"/>
            <p:cNvSpPr/>
            <p:nvPr/>
          </p:nvSpPr>
          <p:spPr>
            <a:xfrm flipH="false" flipV="false" rot="0">
              <a:off x="0" y="0"/>
              <a:ext cx="53411" cy="642223"/>
            </a:xfrm>
            <a:custGeom>
              <a:avLst/>
              <a:gdLst/>
              <a:ahLst/>
              <a:cxnLst/>
              <a:rect r="r" b="b" t="t" l="l"/>
              <a:pathLst>
                <a:path h="642223" w="53411">
                  <a:moveTo>
                    <a:pt x="0" y="0"/>
                  </a:moveTo>
                  <a:lnTo>
                    <a:pt x="53411" y="0"/>
                  </a:lnTo>
                  <a:lnTo>
                    <a:pt x="53411" y="642223"/>
                  </a:lnTo>
                  <a:lnTo>
                    <a:pt x="0" y="642223"/>
                  </a:lnTo>
                  <a:close/>
                </a:path>
              </a:pathLst>
            </a:custGeom>
            <a:solidFill>
              <a:srgbClr val="304370"/>
            </a:solidFill>
          </p:spPr>
        </p:sp>
        <p:sp>
          <p:nvSpPr>
            <p:cNvPr name="TextBox 4" id="4"/>
            <p:cNvSpPr txBox="true"/>
            <p:nvPr/>
          </p:nvSpPr>
          <p:spPr>
            <a:xfrm>
              <a:off x="0" y="-19050"/>
              <a:ext cx="53411" cy="661273"/>
            </a:xfrm>
            <a:prstGeom prst="rect">
              <a:avLst/>
            </a:prstGeom>
          </p:spPr>
          <p:txBody>
            <a:bodyPr anchor="ctr" rtlCol="false" tIns="50800" lIns="50800" bIns="50800" rIns="50800"/>
            <a:lstStyle/>
            <a:p>
              <a:pPr algn="ctr">
                <a:lnSpc>
                  <a:spcPts val="3199"/>
                </a:lnSpc>
              </a:pPr>
            </a:p>
          </p:txBody>
        </p:sp>
      </p:grpSp>
      <p:grpSp>
        <p:nvGrpSpPr>
          <p:cNvPr name="Group 5" id="5"/>
          <p:cNvGrpSpPr/>
          <p:nvPr/>
        </p:nvGrpSpPr>
        <p:grpSpPr>
          <a:xfrm rot="0">
            <a:off x="4425983" y="5680438"/>
            <a:ext cx="252300" cy="3033718"/>
            <a:chOff x="0" y="0"/>
            <a:chExt cx="53411" cy="642223"/>
          </a:xfrm>
        </p:grpSpPr>
        <p:sp>
          <p:nvSpPr>
            <p:cNvPr name="Freeform 6" id="6"/>
            <p:cNvSpPr/>
            <p:nvPr/>
          </p:nvSpPr>
          <p:spPr>
            <a:xfrm flipH="false" flipV="false" rot="0">
              <a:off x="0" y="0"/>
              <a:ext cx="53411" cy="642223"/>
            </a:xfrm>
            <a:custGeom>
              <a:avLst/>
              <a:gdLst/>
              <a:ahLst/>
              <a:cxnLst/>
              <a:rect r="r" b="b" t="t" l="l"/>
              <a:pathLst>
                <a:path h="642223" w="53411">
                  <a:moveTo>
                    <a:pt x="0" y="0"/>
                  </a:moveTo>
                  <a:lnTo>
                    <a:pt x="53411" y="0"/>
                  </a:lnTo>
                  <a:lnTo>
                    <a:pt x="53411" y="642223"/>
                  </a:lnTo>
                  <a:lnTo>
                    <a:pt x="0" y="642223"/>
                  </a:lnTo>
                  <a:close/>
                </a:path>
              </a:pathLst>
            </a:custGeom>
            <a:solidFill>
              <a:srgbClr val="6083BA"/>
            </a:solidFill>
          </p:spPr>
        </p:sp>
        <p:sp>
          <p:nvSpPr>
            <p:cNvPr name="TextBox 7" id="7"/>
            <p:cNvSpPr txBox="true"/>
            <p:nvPr/>
          </p:nvSpPr>
          <p:spPr>
            <a:xfrm>
              <a:off x="0" y="-19050"/>
              <a:ext cx="53411" cy="661273"/>
            </a:xfrm>
            <a:prstGeom prst="rect">
              <a:avLst/>
            </a:prstGeom>
          </p:spPr>
          <p:txBody>
            <a:bodyPr anchor="ctr" rtlCol="false" tIns="50800" lIns="50800" bIns="50800" rIns="50800"/>
            <a:lstStyle/>
            <a:p>
              <a:pPr algn="ctr">
                <a:lnSpc>
                  <a:spcPts val="3199"/>
                </a:lnSpc>
              </a:pPr>
            </a:p>
          </p:txBody>
        </p:sp>
      </p:grpSp>
      <p:grpSp>
        <p:nvGrpSpPr>
          <p:cNvPr name="Group 8" id="8"/>
          <p:cNvGrpSpPr/>
          <p:nvPr/>
        </p:nvGrpSpPr>
        <p:grpSpPr>
          <a:xfrm rot="0">
            <a:off x="10834850" y="2258789"/>
            <a:ext cx="252300" cy="3033718"/>
            <a:chOff x="0" y="0"/>
            <a:chExt cx="53411" cy="642223"/>
          </a:xfrm>
        </p:grpSpPr>
        <p:sp>
          <p:nvSpPr>
            <p:cNvPr name="Freeform 9" id="9"/>
            <p:cNvSpPr/>
            <p:nvPr/>
          </p:nvSpPr>
          <p:spPr>
            <a:xfrm flipH="false" flipV="false" rot="0">
              <a:off x="0" y="0"/>
              <a:ext cx="53411" cy="642223"/>
            </a:xfrm>
            <a:custGeom>
              <a:avLst/>
              <a:gdLst/>
              <a:ahLst/>
              <a:cxnLst/>
              <a:rect r="r" b="b" t="t" l="l"/>
              <a:pathLst>
                <a:path h="642223" w="53411">
                  <a:moveTo>
                    <a:pt x="0" y="0"/>
                  </a:moveTo>
                  <a:lnTo>
                    <a:pt x="53411" y="0"/>
                  </a:lnTo>
                  <a:lnTo>
                    <a:pt x="53411" y="642223"/>
                  </a:lnTo>
                  <a:lnTo>
                    <a:pt x="0" y="642223"/>
                  </a:lnTo>
                  <a:close/>
                </a:path>
              </a:pathLst>
            </a:custGeom>
            <a:solidFill>
              <a:srgbClr val="6083BA"/>
            </a:solidFill>
          </p:spPr>
        </p:sp>
        <p:sp>
          <p:nvSpPr>
            <p:cNvPr name="TextBox 10" id="10"/>
            <p:cNvSpPr txBox="true"/>
            <p:nvPr/>
          </p:nvSpPr>
          <p:spPr>
            <a:xfrm>
              <a:off x="0" y="-19050"/>
              <a:ext cx="53411" cy="661273"/>
            </a:xfrm>
            <a:prstGeom prst="rect">
              <a:avLst/>
            </a:prstGeom>
          </p:spPr>
          <p:txBody>
            <a:bodyPr anchor="ctr" rtlCol="false" tIns="50800" lIns="50800" bIns="50800" rIns="50800"/>
            <a:lstStyle/>
            <a:p>
              <a:pPr algn="ctr">
                <a:lnSpc>
                  <a:spcPts val="3199"/>
                </a:lnSpc>
              </a:pPr>
            </a:p>
          </p:txBody>
        </p:sp>
      </p:grpSp>
      <p:grpSp>
        <p:nvGrpSpPr>
          <p:cNvPr name="Group 11" id="11"/>
          <p:cNvGrpSpPr/>
          <p:nvPr/>
        </p:nvGrpSpPr>
        <p:grpSpPr>
          <a:xfrm rot="0">
            <a:off x="4666322" y="2258789"/>
            <a:ext cx="5759180" cy="3033718"/>
            <a:chOff x="0" y="0"/>
            <a:chExt cx="1219190" cy="642223"/>
          </a:xfrm>
        </p:grpSpPr>
        <p:sp>
          <p:nvSpPr>
            <p:cNvPr name="Freeform 12" id="12"/>
            <p:cNvSpPr/>
            <p:nvPr/>
          </p:nvSpPr>
          <p:spPr>
            <a:xfrm flipH="false" flipV="false" rot="0">
              <a:off x="0" y="0"/>
              <a:ext cx="1219190" cy="642223"/>
            </a:xfrm>
            <a:custGeom>
              <a:avLst/>
              <a:gdLst/>
              <a:ahLst/>
              <a:cxnLst/>
              <a:rect r="r" b="b" t="t" l="l"/>
              <a:pathLst>
                <a:path h="642223" w="1219190">
                  <a:moveTo>
                    <a:pt x="0" y="0"/>
                  </a:moveTo>
                  <a:lnTo>
                    <a:pt x="1219190" y="0"/>
                  </a:lnTo>
                  <a:lnTo>
                    <a:pt x="1219190" y="642223"/>
                  </a:lnTo>
                  <a:lnTo>
                    <a:pt x="0" y="642223"/>
                  </a:lnTo>
                  <a:close/>
                </a:path>
              </a:pathLst>
            </a:custGeom>
            <a:solidFill>
              <a:srgbClr val="FFFFFF"/>
            </a:solidFill>
          </p:spPr>
        </p:sp>
        <p:sp>
          <p:nvSpPr>
            <p:cNvPr name="TextBox 13" id="13"/>
            <p:cNvSpPr txBox="true"/>
            <p:nvPr/>
          </p:nvSpPr>
          <p:spPr>
            <a:xfrm>
              <a:off x="0" y="-19050"/>
              <a:ext cx="1219190" cy="661273"/>
            </a:xfrm>
            <a:prstGeom prst="rect">
              <a:avLst/>
            </a:prstGeom>
          </p:spPr>
          <p:txBody>
            <a:bodyPr anchor="ctr" rtlCol="false" tIns="50800" lIns="50800" bIns="50800" rIns="50800"/>
            <a:lstStyle/>
            <a:p>
              <a:pPr algn="ctr">
                <a:lnSpc>
                  <a:spcPts val="3199"/>
                </a:lnSpc>
              </a:pPr>
            </a:p>
          </p:txBody>
        </p:sp>
      </p:grpSp>
      <p:grpSp>
        <p:nvGrpSpPr>
          <p:cNvPr name="Group 14" id="14"/>
          <p:cNvGrpSpPr/>
          <p:nvPr/>
        </p:nvGrpSpPr>
        <p:grpSpPr>
          <a:xfrm rot="0">
            <a:off x="4678283" y="5680438"/>
            <a:ext cx="12168046" cy="3033718"/>
            <a:chOff x="0" y="0"/>
            <a:chExt cx="2575916" cy="642223"/>
          </a:xfrm>
        </p:grpSpPr>
        <p:sp>
          <p:nvSpPr>
            <p:cNvPr name="Freeform 15" id="15"/>
            <p:cNvSpPr/>
            <p:nvPr/>
          </p:nvSpPr>
          <p:spPr>
            <a:xfrm flipH="false" flipV="false" rot="0">
              <a:off x="0" y="0"/>
              <a:ext cx="2575916" cy="642223"/>
            </a:xfrm>
            <a:custGeom>
              <a:avLst/>
              <a:gdLst/>
              <a:ahLst/>
              <a:cxnLst/>
              <a:rect r="r" b="b" t="t" l="l"/>
              <a:pathLst>
                <a:path h="642223" w="2575916">
                  <a:moveTo>
                    <a:pt x="0" y="0"/>
                  </a:moveTo>
                  <a:lnTo>
                    <a:pt x="2575916" y="0"/>
                  </a:lnTo>
                  <a:lnTo>
                    <a:pt x="2575916" y="642223"/>
                  </a:lnTo>
                  <a:lnTo>
                    <a:pt x="0" y="642223"/>
                  </a:lnTo>
                  <a:close/>
                </a:path>
              </a:pathLst>
            </a:custGeom>
            <a:solidFill>
              <a:srgbClr val="FFFFFF"/>
            </a:solidFill>
          </p:spPr>
        </p:sp>
        <p:sp>
          <p:nvSpPr>
            <p:cNvPr name="TextBox 16" id="16"/>
            <p:cNvSpPr txBox="true"/>
            <p:nvPr/>
          </p:nvSpPr>
          <p:spPr>
            <a:xfrm>
              <a:off x="0" y="-19050"/>
              <a:ext cx="2575916" cy="661273"/>
            </a:xfrm>
            <a:prstGeom prst="rect">
              <a:avLst/>
            </a:prstGeom>
          </p:spPr>
          <p:txBody>
            <a:bodyPr anchor="ctr" rtlCol="false" tIns="50800" lIns="50800" bIns="50800" rIns="50800"/>
            <a:lstStyle/>
            <a:p>
              <a:pPr algn="ctr">
                <a:lnSpc>
                  <a:spcPts val="3199"/>
                </a:lnSpc>
              </a:pPr>
            </a:p>
          </p:txBody>
        </p:sp>
      </p:grpSp>
      <p:grpSp>
        <p:nvGrpSpPr>
          <p:cNvPr name="Group 17" id="17"/>
          <p:cNvGrpSpPr/>
          <p:nvPr/>
        </p:nvGrpSpPr>
        <p:grpSpPr>
          <a:xfrm rot="0">
            <a:off x="11087150" y="2258789"/>
            <a:ext cx="5759180" cy="3033718"/>
            <a:chOff x="0" y="0"/>
            <a:chExt cx="1219190" cy="642223"/>
          </a:xfrm>
        </p:grpSpPr>
        <p:sp>
          <p:nvSpPr>
            <p:cNvPr name="Freeform 18" id="18"/>
            <p:cNvSpPr/>
            <p:nvPr/>
          </p:nvSpPr>
          <p:spPr>
            <a:xfrm flipH="false" flipV="false" rot="0">
              <a:off x="0" y="0"/>
              <a:ext cx="1219190" cy="642223"/>
            </a:xfrm>
            <a:custGeom>
              <a:avLst/>
              <a:gdLst/>
              <a:ahLst/>
              <a:cxnLst/>
              <a:rect r="r" b="b" t="t" l="l"/>
              <a:pathLst>
                <a:path h="642223" w="1219190">
                  <a:moveTo>
                    <a:pt x="0" y="0"/>
                  </a:moveTo>
                  <a:lnTo>
                    <a:pt x="1219190" y="0"/>
                  </a:lnTo>
                  <a:lnTo>
                    <a:pt x="1219190" y="642223"/>
                  </a:lnTo>
                  <a:lnTo>
                    <a:pt x="0" y="642223"/>
                  </a:lnTo>
                  <a:close/>
                </a:path>
              </a:pathLst>
            </a:custGeom>
            <a:solidFill>
              <a:srgbClr val="FFFFFF"/>
            </a:solidFill>
          </p:spPr>
        </p:sp>
        <p:sp>
          <p:nvSpPr>
            <p:cNvPr name="TextBox 19" id="19"/>
            <p:cNvSpPr txBox="true"/>
            <p:nvPr/>
          </p:nvSpPr>
          <p:spPr>
            <a:xfrm>
              <a:off x="0" y="-19050"/>
              <a:ext cx="1219190" cy="661273"/>
            </a:xfrm>
            <a:prstGeom prst="rect">
              <a:avLst/>
            </a:prstGeom>
          </p:spPr>
          <p:txBody>
            <a:bodyPr anchor="ctr" rtlCol="false" tIns="50800" lIns="50800" bIns="50800" rIns="50800"/>
            <a:lstStyle/>
            <a:p>
              <a:pPr algn="ctr">
                <a:lnSpc>
                  <a:spcPts val="3199"/>
                </a:lnSpc>
              </a:pPr>
            </a:p>
          </p:txBody>
        </p:sp>
      </p:grpSp>
      <p:grpSp>
        <p:nvGrpSpPr>
          <p:cNvPr name="Group 20" id="20"/>
          <p:cNvGrpSpPr/>
          <p:nvPr/>
        </p:nvGrpSpPr>
        <p:grpSpPr>
          <a:xfrm rot="0">
            <a:off x="0" y="0"/>
            <a:ext cx="2706456" cy="10287000"/>
            <a:chOff x="0" y="0"/>
            <a:chExt cx="712811" cy="2709333"/>
          </a:xfrm>
        </p:grpSpPr>
        <p:sp>
          <p:nvSpPr>
            <p:cNvPr name="Freeform 21" id="21"/>
            <p:cNvSpPr/>
            <p:nvPr/>
          </p:nvSpPr>
          <p:spPr>
            <a:xfrm flipH="false" flipV="false" rot="0">
              <a:off x="0" y="0"/>
              <a:ext cx="712811" cy="2709333"/>
            </a:xfrm>
            <a:custGeom>
              <a:avLst/>
              <a:gdLst/>
              <a:ahLst/>
              <a:cxnLst/>
              <a:rect r="r" b="b" t="t" l="l"/>
              <a:pathLst>
                <a:path h="2709333" w="712811">
                  <a:moveTo>
                    <a:pt x="0" y="0"/>
                  </a:moveTo>
                  <a:lnTo>
                    <a:pt x="712811" y="0"/>
                  </a:lnTo>
                  <a:lnTo>
                    <a:pt x="712811" y="2709333"/>
                  </a:lnTo>
                  <a:lnTo>
                    <a:pt x="0" y="2709333"/>
                  </a:lnTo>
                  <a:close/>
                </a:path>
              </a:pathLst>
            </a:custGeom>
            <a:solidFill>
              <a:srgbClr val="304370"/>
            </a:solidFill>
          </p:spPr>
        </p:sp>
        <p:sp>
          <p:nvSpPr>
            <p:cNvPr name="TextBox 22" id="22"/>
            <p:cNvSpPr txBox="true"/>
            <p:nvPr/>
          </p:nvSpPr>
          <p:spPr>
            <a:xfrm>
              <a:off x="0" y="-47625"/>
              <a:ext cx="712811" cy="2756958"/>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a:off x="-9525" y="3347636"/>
            <a:ext cx="3336378" cy="0"/>
          </a:xfrm>
          <a:prstGeom prst="line">
            <a:avLst/>
          </a:prstGeom>
          <a:ln cap="flat" w="19050">
            <a:solidFill>
              <a:srgbClr val="FFFFFF"/>
            </a:solidFill>
            <a:prstDash val="solid"/>
            <a:headEnd type="none" len="sm" w="sm"/>
            <a:tailEnd type="none" len="sm" w="sm"/>
          </a:ln>
        </p:spPr>
      </p:sp>
      <p:sp>
        <p:nvSpPr>
          <p:cNvPr name="AutoShape 24" id="24"/>
          <p:cNvSpPr/>
          <p:nvPr/>
        </p:nvSpPr>
        <p:spPr>
          <a:xfrm>
            <a:off x="0" y="4434686"/>
            <a:ext cx="3336378" cy="0"/>
          </a:xfrm>
          <a:prstGeom prst="line">
            <a:avLst/>
          </a:prstGeom>
          <a:ln cap="flat" w="19050">
            <a:solidFill>
              <a:srgbClr val="FFFFFF"/>
            </a:solidFill>
            <a:prstDash val="solid"/>
            <a:headEnd type="none" len="sm" w="sm"/>
            <a:tailEnd type="none" len="sm" w="sm"/>
          </a:ln>
        </p:spPr>
      </p:sp>
      <p:sp>
        <p:nvSpPr>
          <p:cNvPr name="AutoShape 25" id="25"/>
          <p:cNvSpPr/>
          <p:nvPr/>
        </p:nvSpPr>
        <p:spPr>
          <a:xfrm rot="0">
            <a:off x="-9525" y="6438013"/>
            <a:ext cx="3336378" cy="0"/>
          </a:xfrm>
          <a:prstGeom prst="line">
            <a:avLst/>
          </a:prstGeom>
          <a:ln cap="flat" w="19050">
            <a:solidFill>
              <a:srgbClr val="FFFFFF"/>
            </a:solidFill>
            <a:prstDash val="solid"/>
            <a:headEnd type="none" len="sm" w="sm"/>
            <a:tailEnd type="none" len="sm" w="sm"/>
          </a:ln>
        </p:spPr>
      </p:sp>
      <p:sp>
        <p:nvSpPr>
          <p:cNvPr name="AutoShape 26" id="26"/>
          <p:cNvSpPr/>
          <p:nvPr/>
        </p:nvSpPr>
        <p:spPr>
          <a:xfrm rot="0">
            <a:off x="-9525" y="7478862"/>
            <a:ext cx="3336378" cy="0"/>
          </a:xfrm>
          <a:prstGeom prst="line">
            <a:avLst/>
          </a:prstGeom>
          <a:ln cap="flat" w="19050">
            <a:solidFill>
              <a:srgbClr val="FFFFFF"/>
            </a:solidFill>
            <a:prstDash val="solid"/>
            <a:headEnd type="none" len="sm" w="sm"/>
            <a:tailEnd type="none" len="sm" w="sm"/>
          </a:ln>
        </p:spPr>
      </p:sp>
      <p:sp>
        <p:nvSpPr>
          <p:cNvPr name="AutoShape 27" id="27"/>
          <p:cNvSpPr/>
          <p:nvPr/>
        </p:nvSpPr>
        <p:spPr>
          <a:xfrm rot="0">
            <a:off x="-9525" y="8519711"/>
            <a:ext cx="3336378" cy="0"/>
          </a:xfrm>
          <a:prstGeom prst="line">
            <a:avLst/>
          </a:prstGeom>
          <a:ln cap="flat" w="19050">
            <a:solidFill>
              <a:srgbClr val="FFFFFF"/>
            </a:solidFill>
            <a:prstDash val="solid"/>
            <a:headEnd type="none" len="sm" w="sm"/>
            <a:tailEnd type="none" len="sm" w="sm"/>
          </a:ln>
        </p:spPr>
      </p:sp>
      <p:grpSp>
        <p:nvGrpSpPr>
          <p:cNvPr name="Group 28" id="28"/>
          <p:cNvGrpSpPr/>
          <p:nvPr/>
        </p:nvGrpSpPr>
        <p:grpSpPr>
          <a:xfrm rot="-5400000">
            <a:off x="1043293" y="3381868"/>
            <a:ext cx="1054911" cy="3160547"/>
            <a:chOff x="0" y="0"/>
            <a:chExt cx="277837" cy="832407"/>
          </a:xfrm>
        </p:grpSpPr>
        <p:sp>
          <p:nvSpPr>
            <p:cNvPr name="Freeform 29" id="29"/>
            <p:cNvSpPr/>
            <p:nvPr/>
          </p:nvSpPr>
          <p:spPr>
            <a:xfrm flipH="false" flipV="false" rot="0">
              <a:off x="0" y="0"/>
              <a:ext cx="277837" cy="832407"/>
            </a:xfrm>
            <a:custGeom>
              <a:avLst/>
              <a:gdLst/>
              <a:ahLst/>
              <a:cxnLst/>
              <a:rect r="r" b="b" t="t" l="l"/>
              <a:pathLst>
                <a:path h="832407" w="277837">
                  <a:moveTo>
                    <a:pt x="277837" y="0"/>
                  </a:moveTo>
                  <a:lnTo>
                    <a:pt x="277837" y="718107"/>
                  </a:lnTo>
                  <a:lnTo>
                    <a:pt x="138918" y="832407"/>
                  </a:lnTo>
                  <a:lnTo>
                    <a:pt x="0" y="718107"/>
                  </a:lnTo>
                  <a:lnTo>
                    <a:pt x="0" y="0"/>
                  </a:lnTo>
                  <a:lnTo>
                    <a:pt x="277837" y="0"/>
                  </a:lnTo>
                  <a:close/>
                </a:path>
              </a:pathLst>
            </a:custGeom>
            <a:solidFill>
              <a:srgbClr val="FFFFFF"/>
            </a:solidFill>
          </p:spPr>
        </p:sp>
        <p:sp>
          <p:nvSpPr>
            <p:cNvPr name="TextBox 30" id="30"/>
            <p:cNvSpPr txBox="true"/>
            <p:nvPr/>
          </p:nvSpPr>
          <p:spPr>
            <a:xfrm>
              <a:off x="0" y="-47625"/>
              <a:ext cx="277837" cy="765732"/>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4852404" y="3119694"/>
            <a:ext cx="2005551" cy="371475"/>
          </a:xfrm>
          <a:custGeom>
            <a:avLst/>
            <a:gdLst/>
            <a:ahLst/>
            <a:cxnLst/>
            <a:rect r="r" b="b" t="t" l="l"/>
            <a:pathLst>
              <a:path h="371475" w="2005551">
                <a:moveTo>
                  <a:pt x="0" y="0"/>
                </a:moveTo>
                <a:lnTo>
                  <a:pt x="2005551" y="0"/>
                </a:lnTo>
                <a:lnTo>
                  <a:pt x="2005551" y="371475"/>
                </a:lnTo>
                <a:lnTo>
                  <a:pt x="0" y="371475"/>
                </a:lnTo>
                <a:lnTo>
                  <a:pt x="0" y="0"/>
                </a:lnTo>
                <a:close/>
              </a:path>
            </a:pathLst>
          </a:custGeom>
          <a:blipFill>
            <a:blip r:embed="rId2"/>
            <a:stretch>
              <a:fillRect l="-1245" t="0" r="-1245" b="0"/>
            </a:stretch>
          </a:blipFill>
        </p:spPr>
      </p:sp>
      <p:sp>
        <p:nvSpPr>
          <p:cNvPr name="Freeform 32" id="32"/>
          <p:cNvSpPr/>
          <p:nvPr/>
        </p:nvSpPr>
        <p:spPr>
          <a:xfrm flipH="false" flipV="false" rot="0">
            <a:off x="4852404" y="3607260"/>
            <a:ext cx="1051953" cy="427717"/>
          </a:xfrm>
          <a:custGeom>
            <a:avLst/>
            <a:gdLst/>
            <a:ahLst/>
            <a:cxnLst/>
            <a:rect r="r" b="b" t="t" l="l"/>
            <a:pathLst>
              <a:path h="427717" w="1051953">
                <a:moveTo>
                  <a:pt x="0" y="0"/>
                </a:moveTo>
                <a:lnTo>
                  <a:pt x="1051953" y="0"/>
                </a:lnTo>
                <a:lnTo>
                  <a:pt x="1051953" y="427717"/>
                </a:lnTo>
                <a:lnTo>
                  <a:pt x="0" y="427717"/>
                </a:lnTo>
                <a:lnTo>
                  <a:pt x="0" y="0"/>
                </a:lnTo>
                <a:close/>
              </a:path>
            </a:pathLst>
          </a:custGeom>
          <a:blipFill>
            <a:blip r:embed="rId3"/>
            <a:stretch>
              <a:fillRect l="0" t="0" r="0" b="0"/>
            </a:stretch>
          </a:blipFill>
        </p:spPr>
      </p:sp>
      <p:sp>
        <p:nvSpPr>
          <p:cNvPr name="Freeform 33" id="33"/>
          <p:cNvSpPr/>
          <p:nvPr/>
        </p:nvSpPr>
        <p:spPr>
          <a:xfrm flipH="false" flipV="false" rot="0">
            <a:off x="4852404" y="4151068"/>
            <a:ext cx="1837932" cy="425022"/>
          </a:xfrm>
          <a:custGeom>
            <a:avLst/>
            <a:gdLst/>
            <a:ahLst/>
            <a:cxnLst/>
            <a:rect r="r" b="b" t="t" l="l"/>
            <a:pathLst>
              <a:path h="425022" w="1837932">
                <a:moveTo>
                  <a:pt x="0" y="0"/>
                </a:moveTo>
                <a:lnTo>
                  <a:pt x="1837932" y="0"/>
                </a:lnTo>
                <a:lnTo>
                  <a:pt x="1837932" y="425022"/>
                </a:lnTo>
                <a:lnTo>
                  <a:pt x="0" y="425022"/>
                </a:lnTo>
                <a:lnTo>
                  <a:pt x="0" y="0"/>
                </a:lnTo>
                <a:close/>
              </a:path>
            </a:pathLst>
          </a:custGeom>
          <a:blipFill>
            <a:blip r:embed="rId4"/>
            <a:stretch>
              <a:fillRect l="0" t="0" r="0" b="0"/>
            </a:stretch>
          </a:blipFill>
        </p:spPr>
      </p:sp>
      <p:sp>
        <p:nvSpPr>
          <p:cNvPr name="Freeform 34" id="34"/>
          <p:cNvSpPr/>
          <p:nvPr/>
        </p:nvSpPr>
        <p:spPr>
          <a:xfrm flipH="false" flipV="false" rot="0">
            <a:off x="6861786" y="4100056"/>
            <a:ext cx="3567357" cy="476035"/>
          </a:xfrm>
          <a:custGeom>
            <a:avLst/>
            <a:gdLst/>
            <a:ahLst/>
            <a:cxnLst/>
            <a:rect r="r" b="b" t="t" l="l"/>
            <a:pathLst>
              <a:path h="476035" w="3567357">
                <a:moveTo>
                  <a:pt x="0" y="0"/>
                </a:moveTo>
                <a:lnTo>
                  <a:pt x="3567357" y="0"/>
                </a:lnTo>
                <a:lnTo>
                  <a:pt x="3567357" y="476034"/>
                </a:lnTo>
                <a:lnTo>
                  <a:pt x="0" y="476034"/>
                </a:lnTo>
                <a:lnTo>
                  <a:pt x="0" y="0"/>
                </a:lnTo>
                <a:close/>
              </a:path>
            </a:pathLst>
          </a:custGeom>
          <a:blipFill>
            <a:blip r:embed="rId5"/>
            <a:stretch>
              <a:fillRect l="0" t="0" r="0" b="-4404"/>
            </a:stretch>
          </a:blipFill>
        </p:spPr>
      </p:sp>
      <p:sp>
        <p:nvSpPr>
          <p:cNvPr name="Freeform 35" id="35"/>
          <p:cNvSpPr/>
          <p:nvPr/>
        </p:nvSpPr>
        <p:spPr>
          <a:xfrm flipH="false" flipV="false" rot="0">
            <a:off x="9650851" y="6949188"/>
            <a:ext cx="4043236" cy="625243"/>
          </a:xfrm>
          <a:custGeom>
            <a:avLst/>
            <a:gdLst/>
            <a:ahLst/>
            <a:cxnLst/>
            <a:rect r="r" b="b" t="t" l="l"/>
            <a:pathLst>
              <a:path h="625243" w="4043236">
                <a:moveTo>
                  <a:pt x="0" y="0"/>
                </a:moveTo>
                <a:lnTo>
                  <a:pt x="4043236" y="0"/>
                </a:lnTo>
                <a:lnTo>
                  <a:pt x="4043236" y="625243"/>
                </a:lnTo>
                <a:lnTo>
                  <a:pt x="0" y="625243"/>
                </a:lnTo>
                <a:lnTo>
                  <a:pt x="0" y="0"/>
                </a:lnTo>
                <a:close/>
              </a:path>
            </a:pathLst>
          </a:custGeom>
          <a:blipFill>
            <a:blip r:embed="rId6"/>
            <a:stretch>
              <a:fillRect l="0" t="0" r="0" b="0"/>
            </a:stretch>
          </a:blipFill>
        </p:spPr>
      </p:sp>
      <p:sp>
        <p:nvSpPr>
          <p:cNvPr name="Freeform 36" id="36"/>
          <p:cNvSpPr/>
          <p:nvPr/>
        </p:nvSpPr>
        <p:spPr>
          <a:xfrm flipH="false" flipV="false" rot="0">
            <a:off x="8509854" y="6995806"/>
            <a:ext cx="1021102" cy="578624"/>
          </a:xfrm>
          <a:custGeom>
            <a:avLst/>
            <a:gdLst/>
            <a:ahLst/>
            <a:cxnLst/>
            <a:rect r="r" b="b" t="t" l="l"/>
            <a:pathLst>
              <a:path h="578624" w="1021102">
                <a:moveTo>
                  <a:pt x="0" y="0"/>
                </a:moveTo>
                <a:lnTo>
                  <a:pt x="1021102" y="0"/>
                </a:lnTo>
                <a:lnTo>
                  <a:pt x="1021102" y="578625"/>
                </a:lnTo>
                <a:lnTo>
                  <a:pt x="0" y="578625"/>
                </a:lnTo>
                <a:lnTo>
                  <a:pt x="0" y="0"/>
                </a:lnTo>
                <a:close/>
              </a:path>
            </a:pathLst>
          </a:custGeom>
          <a:blipFill>
            <a:blip r:embed="rId7"/>
            <a:stretch>
              <a:fillRect l="0" t="0" r="0" b="0"/>
            </a:stretch>
          </a:blipFill>
        </p:spPr>
      </p:sp>
      <p:sp>
        <p:nvSpPr>
          <p:cNvPr name="Freeform 37" id="37"/>
          <p:cNvSpPr/>
          <p:nvPr/>
        </p:nvSpPr>
        <p:spPr>
          <a:xfrm flipH="false" flipV="false" rot="0">
            <a:off x="11126435" y="3683514"/>
            <a:ext cx="5719895" cy="702927"/>
          </a:xfrm>
          <a:custGeom>
            <a:avLst/>
            <a:gdLst/>
            <a:ahLst/>
            <a:cxnLst/>
            <a:rect r="r" b="b" t="t" l="l"/>
            <a:pathLst>
              <a:path h="702927" w="5719895">
                <a:moveTo>
                  <a:pt x="0" y="0"/>
                </a:moveTo>
                <a:lnTo>
                  <a:pt x="5719895" y="0"/>
                </a:lnTo>
                <a:lnTo>
                  <a:pt x="5719895" y="702927"/>
                </a:lnTo>
                <a:lnTo>
                  <a:pt x="0" y="702927"/>
                </a:lnTo>
                <a:lnTo>
                  <a:pt x="0" y="0"/>
                </a:lnTo>
                <a:close/>
              </a:path>
            </a:pathLst>
          </a:custGeom>
          <a:blipFill>
            <a:blip r:embed="rId8"/>
            <a:stretch>
              <a:fillRect l="0" t="0" r="0" b="0"/>
            </a:stretch>
          </a:blipFill>
        </p:spPr>
      </p:sp>
      <p:sp>
        <p:nvSpPr>
          <p:cNvPr name="TextBox 38" id="38"/>
          <p:cNvSpPr txBox="true"/>
          <p:nvPr/>
        </p:nvSpPr>
        <p:spPr>
          <a:xfrm rot="0">
            <a:off x="4425983" y="1000125"/>
            <a:ext cx="12228407" cy="492379"/>
          </a:xfrm>
          <a:prstGeom prst="rect">
            <a:avLst/>
          </a:prstGeom>
        </p:spPr>
        <p:txBody>
          <a:bodyPr anchor="t" rtlCol="false" tIns="0" lIns="0" bIns="0" rIns="0">
            <a:spAutoFit/>
          </a:bodyPr>
          <a:lstStyle/>
          <a:p>
            <a:pPr algn="l">
              <a:lnSpc>
                <a:spcPts val="3968"/>
              </a:lnSpc>
              <a:spcBef>
                <a:spcPct val="0"/>
              </a:spcBef>
            </a:pPr>
            <a:r>
              <a:rPr lang="en-US" sz="3100" spc="310">
                <a:solidFill>
                  <a:srgbClr val="003070"/>
                </a:solidFill>
                <a:latin typeface="思源黑体 Bold"/>
              </a:rPr>
              <a:t>3.Loss function</a:t>
            </a:r>
          </a:p>
        </p:txBody>
      </p:sp>
      <p:sp>
        <p:nvSpPr>
          <p:cNvPr name="TextBox 39" id="39"/>
          <p:cNvSpPr txBox="true"/>
          <p:nvPr/>
        </p:nvSpPr>
        <p:spPr>
          <a:xfrm rot="0">
            <a:off x="0" y="2596939"/>
            <a:ext cx="2706456" cy="315086"/>
          </a:xfrm>
          <a:prstGeom prst="rect">
            <a:avLst/>
          </a:prstGeom>
        </p:spPr>
        <p:txBody>
          <a:bodyPr anchor="t" rtlCol="false" tIns="0" lIns="0" bIns="0" rIns="0">
            <a:spAutoFit/>
          </a:bodyPr>
          <a:lstStyle/>
          <a:p>
            <a:pPr algn="ctr">
              <a:lnSpc>
                <a:spcPts val="2304"/>
              </a:lnSpc>
            </a:pPr>
            <a:r>
              <a:rPr lang="en-US" sz="1800" spc="360">
                <a:solidFill>
                  <a:srgbClr val="FFFFFF"/>
                </a:solidFill>
                <a:latin typeface="Aharoni CLM Bold"/>
              </a:rPr>
              <a:t>Introduction</a:t>
            </a:r>
          </a:p>
        </p:txBody>
      </p:sp>
      <p:sp>
        <p:nvSpPr>
          <p:cNvPr name="TextBox 40" id="40"/>
          <p:cNvSpPr txBox="true"/>
          <p:nvPr/>
        </p:nvSpPr>
        <p:spPr>
          <a:xfrm rot="0">
            <a:off x="310199" y="4718175"/>
            <a:ext cx="2086058" cy="440309"/>
          </a:xfrm>
          <a:prstGeom prst="rect">
            <a:avLst/>
          </a:prstGeom>
        </p:spPr>
        <p:txBody>
          <a:bodyPr anchor="t" rtlCol="false" tIns="0" lIns="0" bIns="0" rIns="0">
            <a:spAutoFit/>
          </a:bodyPr>
          <a:lstStyle/>
          <a:p>
            <a:pPr algn="ctr" marL="0" indent="0" lvl="0">
              <a:lnSpc>
                <a:spcPts val="3328"/>
              </a:lnSpc>
              <a:spcBef>
                <a:spcPct val="0"/>
              </a:spcBef>
            </a:pPr>
            <a:r>
              <a:rPr lang="en-US" sz="2600" spc="520" strike="noStrike" u="none">
                <a:solidFill>
                  <a:srgbClr val="304370"/>
                </a:solidFill>
                <a:latin typeface="Aharoni CLM Bold"/>
              </a:rPr>
              <a:t>DDPM</a:t>
            </a:r>
          </a:p>
        </p:txBody>
      </p:sp>
      <p:sp>
        <p:nvSpPr>
          <p:cNvPr name="TextBox 41" id="41"/>
          <p:cNvSpPr txBox="true"/>
          <p:nvPr/>
        </p:nvSpPr>
        <p:spPr>
          <a:xfrm rot="0">
            <a:off x="223935" y="6796407"/>
            <a:ext cx="2258586"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Improvements</a:t>
            </a:r>
          </a:p>
        </p:txBody>
      </p:sp>
      <p:sp>
        <p:nvSpPr>
          <p:cNvPr name="TextBox 42" id="42"/>
          <p:cNvSpPr txBox="true"/>
          <p:nvPr/>
        </p:nvSpPr>
        <p:spPr>
          <a:xfrm rot="0">
            <a:off x="310199" y="7837256"/>
            <a:ext cx="2086058" cy="286512"/>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EEF2F5"/>
                </a:solidFill>
                <a:latin typeface="思源黑体 Medium"/>
              </a:rPr>
              <a:t>Conclusion</a:t>
            </a:r>
          </a:p>
        </p:txBody>
      </p:sp>
      <p:sp>
        <p:nvSpPr>
          <p:cNvPr name="TextBox 43" id="43"/>
          <p:cNvSpPr txBox="true"/>
          <p:nvPr/>
        </p:nvSpPr>
        <p:spPr>
          <a:xfrm rot="0">
            <a:off x="223935" y="3682834"/>
            <a:ext cx="2258586" cy="315086"/>
          </a:xfrm>
          <a:prstGeom prst="rect">
            <a:avLst/>
          </a:prstGeom>
        </p:spPr>
        <p:txBody>
          <a:bodyPr anchor="t" rtlCol="false" tIns="0" lIns="0" bIns="0" rIns="0">
            <a:spAutoFit/>
          </a:bodyPr>
          <a:lstStyle/>
          <a:p>
            <a:pPr algn="ctr" marL="0" indent="0" lvl="0">
              <a:lnSpc>
                <a:spcPts val="2304"/>
              </a:lnSpc>
              <a:spcBef>
                <a:spcPct val="0"/>
              </a:spcBef>
            </a:pPr>
            <a:r>
              <a:rPr lang="en-US" sz="1800" spc="360" strike="noStrike" u="none">
                <a:solidFill>
                  <a:srgbClr val="FFFFFF"/>
                </a:solidFill>
                <a:latin typeface="Aharoni CLM Bold"/>
              </a:rPr>
              <a:t>Background</a:t>
            </a:r>
          </a:p>
        </p:txBody>
      </p:sp>
      <p:sp>
        <p:nvSpPr>
          <p:cNvPr name="TextBox 44" id="44"/>
          <p:cNvSpPr txBox="true"/>
          <p:nvPr/>
        </p:nvSpPr>
        <p:spPr>
          <a:xfrm rot="0">
            <a:off x="4852404" y="2449682"/>
            <a:ext cx="2903220" cy="514351"/>
          </a:xfrm>
          <a:prstGeom prst="rect">
            <a:avLst/>
          </a:prstGeom>
        </p:spPr>
        <p:txBody>
          <a:bodyPr anchor="t" rtlCol="false" tIns="0" lIns="0" bIns="0" rIns="0">
            <a:spAutoFit/>
          </a:bodyPr>
          <a:lstStyle/>
          <a:p>
            <a:pPr algn="ctr">
              <a:lnSpc>
                <a:spcPts val="4499"/>
              </a:lnSpc>
              <a:spcBef>
                <a:spcPct val="0"/>
              </a:spcBef>
            </a:pPr>
            <a:r>
              <a:rPr lang="en-US" sz="2499" spc="249">
                <a:solidFill>
                  <a:srgbClr val="000000"/>
                </a:solidFill>
                <a:latin typeface="思源黑体 Bold"/>
              </a:rPr>
              <a:t>Target function</a:t>
            </a:r>
          </a:p>
        </p:txBody>
      </p:sp>
      <p:sp>
        <p:nvSpPr>
          <p:cNvPr name="TextBox 45" id="45"/>
          <p:cNvSpPr txBox="true"/>
          <p:nvPr/>
        </p:nvSpPr>
        <p:spPr>
          <a:xfrm rot="0">
            <a:off x="11087150" y="2449683"/>
            <a:ext cx="5759180" cy="514350"/>
          </a:xfrm>
          <a:prstGeom prst="rect">
            <a:avLst/>
          </a:prstGeom>
        </p:spPr>
        <p:txBody>
          <a:bodyPr anchor="t" rtlCol="false" tIns="0" lIns="0" bIns="0" rIns="0">
            <a:spAutoFit/>
          </a:bodyPr>
          <a:lstStyle/>
          <a:p>
            <a:pPr algn="ctr">
              <a:lnSpc>
                <a:spcPts val="4499"/>
              </a:lnSpc>
              <a:spcBef>
                <a:spcPct val="0"/>
              </a:spcBef>
            </a:pPr>
            <a:r>
              <a:rPr lang="en-US" sz="2499" spc="249">
                <a:solidFill>
                  <a:srgbClr val="000000"/>
                </a:solidFill>
                <a:latin typeface="思源黑体 Bold"/>
              </a:rPr>
              <a:t>Kullback-Leibler divergence</a:t>
            </a:r>
          </a:p>
        </p:txBody>
      </p:sp>
      <p:sp>
        <p:nvSpPr>
          <p:cNvPr name="TextBox 46" id="46"/>
          <p:cNvSpPr txBox="true"/>
          <p:nvPr/>
        </p:nvSpPr>
        <p:spPr>
          <a:xfrm rot="0">
            <a:off x="8227202" y="6118925"/>
            <a:ext cx="5759180" cy="514350"/>
          </a:xfrm>
          <a:prstGeom prst="rect">
            <a:avLst/>
          </a:prstGeom>
        </p:spPr>
        <p:txBody>
          <a:bodyPr anchor="t" rtlCol="false" tIns="0" lIns="0" bIns="0" rIns="0">
            <a:spAutoFit/>
          </a:bodyPr>
          <a:lstStyle/>
          <a:p>
            <a:pPr algn="ctr">
              <a:lnSpc>
                <a:spcPts val="4499"/>
              </a:lnSpc>
              <a:spcBef>
                <a:spcPct val="0"/>
              </a:spcBef>
            </a:pPr>
            <a:r>
              <a:rPr lang="en-US" sz="2499" spc="249">
                <a:solidFill>
                  <a:srgbClr val="000000"/>
                </a:solidFill>
                <a:latin typeface="思源黑体 Bold"/>
              </a:rPr>
              <a:t>Optimization of loss function</a:t>
            </a:r>
          </a:p>
        </p:txBody>
      </p:sp>
      <p:sp>
        <p:nvSpPr>
          <p:cNvPr name="TextBox 47" id="47"/>
          <p:cNvSpPr txBox="true"/>
          <p:nvPr/>
        </p:nvSpPr>
        <p:spPr>
          <a:xfrm rot="0">
            <a:off x="111967" y="5740064"/>
            <a:ext cx="2482521" cy="286512"/>
          </a:xfrm>
          <a:prstGeom prst="rect">
            <a:avLst/>
          </a:prstGeom>
        </p:spPr>
        <p:txBody>
          <a:bodyPr anchor="t" rtlCol="false" tIns="0" lIns="0" bIns="0" rIns="0">
            <a:spAutoFit/>
          </a:bodyPr>
          <a:lstStyle/>
          <a:p>
            <a:pPr algn="ctr">
              <a:lnSpc>
                <a:spcPts val="2304"/>
              </a:lnSpc>
            </a:pPr>
            <a:r>
              <a:rPr lang="en-US" sz="1800" spc="360">
                <a:solidFill>
                  <a:srgbClr val="EEF2F5"/>
                </a:solidFill>
                <a:latin typeface="思源黑体 Medium"/>
              </a:rPr>
              <a:t>Score matching</a:t>
            </a:r>
          </a:p>
        </p:txBody>
      </p:sp>
      <p:grpSp>
        <p:nvGrpSpPr>
          <p:cNvPr name="Group 48" id="48"/>
          <p:cNvGrpSpPr/>
          <p:nvPr/>
        </p:nvGrpSpPr>
        <p:grpSpPr>
          <a:xfrm rot="0">
            <a:off x="648548" y="651116"/>
            <a:ext cx="1203313" cy="1203313"/>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0" r="0" b="0"/>
              </a:stretch>
            </a:blipFill>
          </p:spPr>
        </p:sp>
      </p:grpSp>
      <p:sp>
        <p:nvSpPr>
          <p:cNvPr name="TextBox 50" id="50"/>
          <p:cNvSpPr txBox="true"/>
          <p:nvPr/>
        </p:nvSpPr>
        <p:spPr>
          <a:xfrm rot="0">
            <a:off x="223935" y="8957861"/>
            <a:ext cx="2258586" cy="858012"/>
          </a:xfrm>
          <a:prstGeom prst="rect">
            <a:avLst/>
          </a:prstGeom>
        </p:spPr>
        <p:txBody>
          <a:bodyPr anchor="t" rtlCol="false" tIns="0" lIns="0" bIns="0" rIns="0">
            <a:spAutoFit/>
          </a:bodyPr>
          <a:lstStyle/>
          <a:p>
            <a:pPr algn="ctr">
              <a:lnSpc>
                <a:spcPts val="2304"/>
              </a:lnSpc>
            </a:pPr>
            <a:r>
              <a:rPr lang="en-US" sz="1800" spc="359">
                <a:solidFill>
                  <a:srgbClr val="EEF2F5"/>
                </a:solidFill>
                <a:latin typeface="思源黑体 Medium"/>
              </a:rPr>
              <a:t>Reference</a:t>
            </a:r>
          </a:p>
          <a:p>
            <a:pPr algn="ctr">
              <a:lnSpc>
                <a:spcPts val="2304"/>
              </a:lnSpc>
            </a:pPr>
            <a:r>
              <a:rPr lang="en-US" sz="1800" spc="359">
                <a:solidFill>
                  <a:srgbClr val="EEF2F5"/>
                </a:solidFill>
                <a:latin typeface="思源黑体 Medium"/>
              </a:rPr>
              <a:t>&amp;</a:t>
            </a:r>
          </a:p>
          <a:p>
            <a:pPr algn="ctr">
              <a:lnSpc>
                <a:spcPts val="2304"/>
              </a:lnSpc>
            </a:pPr>
            <a:r>
              <a:rPr lang="en-US" sz="1800" spc="359">
                <a:solidFill>
                  <a:srgbClr val="EEF2F5"/>
                </a:solidFill>
                <a:latin typeface="思源黑体"/>
              </a:rPr>
              <a:t>Contribution</a:t>
            </a:r>
          </a:p>
        </p:txBody>
      </p:sp>
      <p:grpSp>
        <p:nvGrpSpPr>
          <p:cNvPr name="Group 51" id="51"/>
          <p:cNvGrpSpPr/>
          <p:nvPr/>
        </p:nvGrpSpPr>
        <p:grpSpPr>
          <a:xfrm rot="0">
            <a:off x="648548" y="651116"/>
            <a:ext cx="1189369" cy="1203313"/>
            <a:chOff x="0" y="0"/>
            <a:chExt cx="1585825" cy="1604417"/>
          </a:xfrm>
        </p:grpSpPr>
        <p:grpSp>
          <p:nvGrpSpPr>
            <p:cNvPr name="Group 52" id="52"/>
            <p:cNvGrpSpPr/>
            <p:nvPr/>
          </p:nvGrpSpPr>
          <p:grpSpPr>
            <a:xfrm rot="0">
              <a:off x="0" y="0"/>
              <a:ext cx="1585825" cy="1585825"/>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370"/>
              </a:solidFill>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303"/>
                  </a:lnSpc>
                </a:pPr>
              </a:p>
            </p:txBody>
          </p:sp>
        </p:grpSp>
        <p:sp>
          <p:nvSpPr>
            <p:cNvPr name="Freeform 55" id="55"/>
            <p:cNvSpPr/>
            <p:nvPr/>
          </p:nvSpPr>
          <p:spPr>
            <a:xfrm flipH="false" flipV="false" rot="0">
              <a:off x="4767" y="23359"/>
              <a:ext cx="1581058" cy="1581058"/>
            </a:xfrm>
            <a:custGeom>
              <a:avLst/>
              <a:gdLst/>
              <a:ahLst/>
              <a:cxnLst/>
              <a:rect r="r" b="b" t="t" l="l"/>
              <a:pathLst>
                <a:path h="1581058" w="1581058">
                  <a:moveTo>
                    <a:pt x="0" y="0"/>
                  </a:moveTo>
                  <a:lnTo>
                    <a:pt x="1581058" y="0"/>
                  </a:lnTo>
                  <a:lnTo>
                    <a:pt x="1581058" y="1581058"/>
                  </a:lnTo>
                  <a:lnTo>
                    <a:pt x="0" y="1581058"/>
                  </a:lnTo>
                  <a:lnTo>
                    <a:pt x="0" y="0"/>
                  </a:lnTo>
                  <a:close/>
                </a:path>
              </a:pathLst>
            </a:custGeom>
            <a:blipFill>
              <a:blip r:embed="rId10"/>
              <a:stretch>
                <a:fillRect l="0" t="0" r="0" b="0"/>
              </a:stretch>
            </a:blipFill>
          </p:spPr>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DAGGPVmuLX4</dc:identifier>
  <dcterms:modified xsi:type="dcterms:W3CDTF">2011-08-01T06:04:30Z</dcterms:modified>
  <cp:revision>1</cp:revision>
  <dc:title>diffusion model</dc:title>
</cp:coreProperties>
</file>